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81" r:id="rId6"/>
    <p:sldId id="377" r:id="rId7"/>
    <p:sldId id="282" r:id="rId8"/>
    <p:sldId id="276" r:id="rId9"/>
    <p:sldId id="300" r:id="rId10"/>
    <p:sldId id="258" r:id="rId11"/>
    <p:sldId id="374" r:id="rId12"/>
    <p:sldId id="257" r:id="rId13"/>
    <p:sldId id="356" r:id="rId14"/>
    <p:sldId id="360" r:id="rId15"/>
    <p:sldId id="357" r:id="rId16"/>
    <p:sldId id="358" r:id="rId17"/>
    <p:sldId id="359" r:id="rId18"/>
    <p:sldId id="361" r:id="rId19"/>
    <p:sldId id="334" r:id="rId20"/>
    <p:sldId id="335" r:id="rId21"/>
    <p:sldId id="259" r:id="rId22"/>
    <p:sldId id="269" r:id="rId23"/>
    <p:sldId id="272" r:id="rId24"/>
    <p:sldId id="260" r:id="rId25"/>
    <p:sldId id="262" r:id="rId26"/>
    <p:sldId id="376" r:id="rId27"/>
    <p:sldId id="274" r:id="rId28"/>
    <p:sldId id="363" r:id="rId29"/>
    <p:sldId id="311" r:id="rId30"/>
    <p:sldId id="325" r:id="rId31"/>
    <p:sldId id="327" r:id="rId32"/>
    <p:sldId id="366" r:id="rId33"/>
    <p:sldId id="326" r:id="rId34"/>
    <p:sldId id="322" r:id="rId35"/>
    <p:sldId id="312" r:id="rId36"/>
    <p:sldId id="370" r:id="rId37"/>
    <p:sldId id="369" r:id="rId38"/>
    <p:sldId id="263" r:id="rId39"/>
    <p:sldId id="333" r:id="rId40"/>
    <p:sldId id="270" r:id="rId41"/>
  </p:sldIdLst>
  <p:sldSz cx="9144000" cy="6858000" type="screen4x3"/>
  <p:notesSz cx="6858000" cy="9144000"/>
  <p:defaultTextStyle>
    <a:defPPr>
      <a:defRPr lang="lb-L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871"/>
    <p:restoredTop sz="94718"/>
  </p:normalViewPr>
  <p:slideViewPr>
    <p:cSldViewPr>
      <p:cViewPr varScale="1">
        <p:scale>
          <a:sx n="59" d="100"/>
          <a:sy n="59" d="100"/>
        </p:scale>
        <p:origin x="916" y="5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AD42A0-2803-4BB6-979D-FFD9860EA741}" type="datetimeFigureOut">
              <a:rPr lang="lb-LU" smtClean="0"/>
              <a:t>07.12.23</a:t>
            </a:fld>
            <a:endParaRPr lang="lb-LU"/>
          </a:p>
        </p:txBody>
      </p:sp>
      <p:sp>
        <p:nvSpPr>
          <p:cNvPr id="5" name="Footer Placeholder 4"/>
          <p:cNvSpPr>
            <a:spLocks noGrp="1"/>
          </p:cNvSpPr>
          <p:nvPr>
            <p:ph type="ftr" sz="quarter" idx="11"/>
          </p:nvPr>
        </p:nvSpPr>
        <p:spPr/>
        <p:txBody>
          <a:bodyPr/>
          <a:lstStyle/>
          <a:p>
            <a:endParaRPr lang="lb-LU"/>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257DDC8-55FD-4393-A166-5BDC84387EDE}" type="slidenum">
              <a:rPr lang="lb-LU" smtClean="0"/>
              <a:t>‹Nr.›</a:t>
            </a:fld>
            <a:endParaRPr lang="lb-L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AD42A0-2803-4BB6-979D-FFD9860EA741}" type="datetimeFigureOut">
              <a:rPr lang="lb-LU" smtClean="0"/>
              <a:t>07.12.23</a:t>
            </a:fld>
            <a:endParaRPr lang="lb-LU"/>
          </a:p>
        </p:txBody>
      </p:sp>
      <p:sp>
        <p:nvSpPr>
          <p:cNvPr id="5" name="Footer Placeholder 4"/>
          <p:cNvSpPr>
            <a:spLocks noGrp="1"/>
          </p:cNvSpPr>
          <p:nvPr>
            <p:ph type="ftr" sz="quarter" idx="11"/>
          </p:nvPr>
        </p:nvSpPr>
        <p:spPr/>
        <p:txBody>
          <a:bodyPr/>
          <a:lstStyle/>
          <a:p>
            <a:endParaRPr lang="lb-LU"/>
          </a:p>
        </p:txBody>
      </p:sp>
      <p:sp>
        <p:nvSpPr>
          <p:cNvPr id="6" name="Slide Number Placeholder 5"/>
          <p:cNvSpPr>
            <a:spLocks noGrp="1"/>
          </p:cNvSpPr>
          <p:nvPr>
            <p:ph type="sldNum" sz="quarter" idx="12"/>
          </p:nvPr>
        </p:nvSpPr>
        <p:spPr/>
        <p:txBody>
          <a:bodyPr/>
          <a:lstStyle/>
          <a:p>
            <a:fld id="{4257DDC8-55FD-4393-A166-5BDC84387EDE}" type="slidenum">
              <a:rPr lang="lb-LU" smtClean="0"/>
              <a:t>‹Nr.›</a:t>
            </a:fld>
            <a:endParaRPr lang="lb-L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AD42A0-2803-4BB6-979D-FFD9860EA741}" type="datetimeFigureOut">
              <a:rPr lang="lb-LU" smtClean="0"/>
              <a:t>07.12.23</a:t>
            </a:fld>
            <a:endParaRPr lang="lb-LU"/>
          </a:p>
        </p:txBody>
      </p:sp>
      <p:sp>
        <p:nvSpPr>
          <p:cNvPr id="5" name="Footer Placeholder 4"/>
          <p:cNvSpPr>
            <a:spLocks noGrp="1"/>
          </p:cNvSpPr>
          <p:nvPr>
            <p:ph type="ftr" sz="quarter" idx="11"/>
          </p:nvPr>
        </p:nvSpPr>
        <p:spPr/>
        <p:txBody>
          <a:bodyPr/>
          <a:lstStyle/>
          <a:p>
            <a:endParaRPr lang="lb-LU"/>
          </a:p>
        </p:txBody>
      </p:sp>
      <p:sp>
        <p:nvSpPr>
          <p:cNvPr id="6" name="Slide Number Placeholder 5"/>
          <p:cNvSpPr>
            <a:spLocks noGrp="1"/>
          </p:cNvSpPr>
          <p:nvPr>
            <p:ph type="sldNum" sz="quarter" idx="12"/>
          </p:nvPr>
        </p:nvSpPr>
        <p:spPr/>
        <p:txBody>
          <a:bodyPr/>
          <a:lstStyle/>
          <a:p>
            <a:fld id="{4257DDC8-55FD-4393-A166-5BDC84387EDE}" type="slidenum">
              <a:rPr lang="lb-LU" smtClean="0"/>
              <a:t>‹Nr.›</a:t>
            </a:fld>
            <a:endParaRPr lang="lb-L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AD42A0-2803-4BB6-979D-FFD9860EA741}" type="datetimeFigureOut">
              <a:rPr lang="lb-LU" smtClean="0"/>
              <a:t>07.12.23</a:t>
            </a:fld>
            <a:endParaRPr lang="lb-LU"/>
          </a:p>
        </p:txBody>
      </p:sp>
      <p:sp>
        <p:nvSpPr>
          <p:cNvPr id="5" name="Footer Placeholder 4"/>
          <p:cNvSpPr>
            <a:spLocks noGrp="1"/>
          </p:cNvSpPr>
          <p:nvPr>
            <p:ph type="ftr" sz="quarter" idx="11"/>
          </p:nvPr>
        </p:nvSpPr>
        <p:spPr/>
        <p:txBody>
          <a:bodyPr/>
          <a:lstStyle/>
          <a:p>
            <a:endParaRPr lang="lb-LU"/>
          </a:p>
        </p:txBody>
      </p:sp>
      <p:sp>
        <p:nvSpPr>
          <p:cNvPr id="6" name="Slide Number Placeholder 5"/>
          <p:cNvSpPr>
            <a:spLocks noGrp="1"/>
          </p:cNvSpPr>
          <p:nvPr>
            <p:ph type="sldNum" sz="quarter" idx="12"/>
          </p:nvPr>
        </p:nvSpPr>
        <p:spPr/>
        <p:txBody>
          <a:bodyPr/>
          <a:lstStyle/>
          <a:p>
            <a:fld id="{4257DDC8-55FD-4393-A166-5BDC84387EDE}" type="slidenum">
              <a:rPr lang="lb-LU" smtClean="0"/>
              <a:t>‹Nr.›</a:t>
            </a:fld>
            <a:endParaRPr lang="lb-L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29AD42A0-2803-4BB6-979D-FFD9860EA741}" type="datetimeFigureOut">
              <a:rPr lang="lb-LU" smtClean="0"/>
              <a:t>07.12.23</a:t>
            </a:fld>
            <a:endParaRPr lang="lb-LU"/>
          </a:p>
        </p:txBody>
      </p:sp>
      <p:sp>
        <p:nvSpPr>
          <p:cNvPr id="8" name="Slide Number Placeholder 7"/>
          <p:cNvSpPr>
            <a:spLocks noGrp="1"/>
          </p:cNvSpPr>
          <p:nvPr>
            <p:ph type="sldNum" sz="quarter" idx="11"/>
          </p:nvPr>
        </p:nvSpPr>
        <p:spPr/>
        <p:txBody>
          <a:bodyPr/>
          <a:lstStyle/>
          <a:p>
            <a:fld id="{4257DDC8-55FD-4393-A166-5BDC84387EDE}" type="slidenum">
              <a:rPr lang="lb-LU" smtClean="0"/>
              <a:t>‹Nr.›</a:t>
            </a:fld>
            <a:endParaRPr lang="lb-LU"/>
          </a:p>
        </p:txBody>
      </p:sp>
      <p:sp>
        <p:nvSpPr>
          <p:cNvPr id="9" name="Footer Placeholder 8"/>
          <p:cNvSpPr>
            <a:spLocks noGrp="1"/>
          </p:cNvSpPr>
          <p:nvPr>
            <p:ph type="ftr" sz="quarter" idx="12"/>
          </p:nvPr>
        </p:nvSpPr>
        <p:spPr/>
        <p:txBody>
          <a:bodyPr/>
          <a:lstStyle/>
          <a:p>
            <a:endParaRPr lang="lb-L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AD42A0-2803-4BB6-979D-FFD9860EA741}" type="datetimeFigureOut">
              <a:rPr lang="lb-LU" smtClean="0"/>
              <a:t>07.12.23</a:t>
            </a:fld>
            <a:endParaRPr lang="lb-LU"/>
          </a:p>
        </p:txBody>
      </p:sp>
      <p:sp>
        <p:nvSpPr>
          <p:cNvPr id="6" name="Footer Placeholder 5"/>
          <p:cNvSpPr>
            <a:spLocks noGrp="1"/>
          </p:cNvSpPr>
          <p:nvPr>
            <p:ph type="ftr" sz="quarter" idx="11"/>
          </p:nvPr>
        </p:nvSpPr>
        <p:spPr/>
        <p:txBody>
          <a:bodyPr/>
          <a:lstStyle/>
          <a:p>
            <a:endParaRPr lang="lb-LU"/>
          </a:p>
        </p:txBody>
      </p:sp>
      <p:sp>
        <p:nvSpPr>
          <p:cNvPr id="7" name="Slide Number Placeholder 6"/>
          <p:cNvSpPr>
            <a:spLocks noGrp="1"/>
          </p:cNvSpPr>
          <p:nvPr>
            <p:ph type="sldNum" sz="quarter" idx="12"/>
          </p:nvPr>
        </p:nvSpPr>
        <p:spPr/>
        <p:txBody>
          <a:bodyPr/>
          <a:lstStyle/>
          <a:p>
            <a:fld id="{4257DDC8-55FD-4393-A166-5BDC84387EDE}" type="slidenum">
              <a:rPr lang="lb-LU" smtClean="0"/>
              <a:t>‹Nr.›</a:t>
            </a:fld>
            <a:endParaRPr lang="lb-L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AD42A0-2803-4BB6-979D-FFD9860EA741}" type="datetimeFigureOut">
              <a:rPr lang="lb-LU" smtClean="0"/>
              <a:t>07.12.23</a:t>
            </a:fld>
            <a:endParaRPr lang="lb-LU"/>
          </a:p>
        </p:txBody>
      </p:sp>
      <p:sp>
        <p:nvSpPr>
          <p:cNvPr id="8" name="Footer Placeholder 7"/>
          <p:cNvSpPr>
            <a:spLocks noGrp="1"/>
          </p:cNvSpPr>
          <p:nvPr>
            <p:ph type="ftr" sz="quarter" idx="11"/>
          </p:nvPr>
        </p:nvSpPr>
        <p:spPr/>
        <p:txBody>
          <a:bodyPr/>
          <a:lstStyle/>
          <a:p>
            <a:endParaRPr lang="lb-LU"/>
          </a:p>
        </p:txBody>
      </p:sp>
      <p:sp>
        <p:nvSpPr>
          <p:cNvPr id="9" name="Slide Number Placeholder 8"/>
          <p:cNvSpPr>
            <a:spLocks noGrp="1"/>
          </p:cNvSpPr>
          <p:nvPr>
            <p:ph type="sldNum" sz="quarter" idx="12"/>
          </p:nvPr>
        </p:nvSpPr>
        <p:spPr/>
        <p:txBody>
          <a:bodyPr/>
          <a:lstStyle/>
          <a:p>
            <a:fld id="{4257DDC8-55FD-4393-A166-5BDC84387EDE}" type="slidenum">
              <a:rPr lang="lb-LU" smtClean="0"/>
              <a:t>‹Nr.›</a:t>
            </a:fld>
            <a:endParaRPr lang="lb-L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AD42A0-2803-4BB6-979D-FFD9860EA741}" type="datetimeFigureOut">
              <a:rPr lang="lb-LU" smtClean="0"/>
              <a:t>07.12.23</a:t>
            </a:fld>
            <a:endParaRPr lang="lb-LU"/>
          </a:p>
        </p:txBody>
      </p:sp>
      <p:sp>
        <p:nvSpPr>
          <p:cNvPr id="4" name="Footer Placeholder 3"/>
          <p:cNvSpPr>
            <a:spLocks noGrp="1"/>
          </p:cNvSpPr>
          <p:nvPr>
            <p:ph type="ftr" sz="quarter" idx="11"/>
          </p:nvPr>
        </p:nvSpPr>
        <p:spPr/>
        <p:txBody>
          <a:bodyPr/>
          <a:lstStyle/>
          <a:p>
            <a:endParaRPr lang="lb-LU"/>
          </a:p>
        </p:txBody>
      </p:sp>
      <p:sp>
        <p:nvSpPr>
          <p:cNvPr id="5" name="Slide Number Placeholder 4"/>
          <p:cNvSpPr>
            <a:spLocks noGrp="1"/>
          </p:cNvSpPr>
          <p:nvPr>
            <p:ph type="sldNum" sz="quarter" idx="12"/>
          </p:nvPr>
        </p:nvSpPr>
        <p:spPr/>
        <p:txBody>
          <a:bodyPr/>
          <a:lstStyle/>
          <a:p>
            <a:fld id="{4257DDC8-55FD-4393-A166-5BDC84387EDE}" type="slidenum">
              <a:rPr lang="lb-LU" smtClean="0"/>
              <a:t>‹Nr.›</a:t>
            </a:fld>
            <a:endParaRPr lang="lb-L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AD42A0-2803-4BB6-979D-FFD9860EA741}" type="datetimeFigureOut">
              <a:rPr lang="lb-LU" smtClean="0"/>
              <a:t>07.12.23</a:t>
            </a:fld>
            <a:endParaRPr lang="lb-LU"/>
          </a:p>
        </p:txBody>
      </p:sp>
      <p:sp>
        <p:nvSpPr>
          <p:cNvPr id="3" name="Footer Placeholder 2"/>
          <p:cNvSpPr>
            <a:spLocks noGrp="1"/>
          </p:cNvSpPr>
          <p:nvPr>
            <p:ph type="ftr" sz="quarter" idx="11"/>
          </p:nvPr>
        </p:nvSpPr>
        <p:spPr/>
        <p:txBody>
          <a:bodyPr/>
          <a:lstStyle/>
          <a:p>
            <a:endParaRPr lang="lb-LU"/>
          </a:p>
        </p:txBody>
      </p:sp>
      <p:sp>
        <p:nvSpPr>
          <p:cNvPr id="4" name="Slide Number Placeholder 3"/>
          <p:cNvSpPr>
            <a:spLocks noGrp="1"/>
          </p:cNvSpPr>
          <p:nvPr>
            <p:ph type="sldNum" sz="quarter" idx="12"/>
          </p:nvPr>
        </p:nvSpPr>
        <p:spPr/>
        <p:txBody>
          <a:bodyPr/>
          <a:lstStyle/>
          <a:p>
            <a:fld id="{4257DDC8-55FD-4393-A166-5BDC84387EDE}" type="slidenum">
              <a:rPr lang="lb-LU" smtClean="0"/>
              <a:t>‹Nr.›</a:t>
            </a:fld>
            <a:endParaRPr lang="lb-L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AD42A0-2803-4BB6-979D-FFD9860EA741}" type="datetimeFigureOut">
              <a:rPr lang="lb-LU" smtClean="0"/>
              <a:t>07.12.23</a:t>
            </a:fld>
            <a:endParaRPr lang="lb-LU"/>
          </a:p>
        </p:txBody>
      </p:sp>
      <p:sp>
        <p:nvSpPr>
          <p:cNvPr id="6" name="Footer Placeholder 5"/>
          <p:cNvSpPr>
            <a:spLocks noGrp="1"/>
          </p:cNvSpPr>
          <p:nvPr>
            <p:ph type="ftr" sz="quarter" idx="11"/>
          </p:nvPr>
        </p:nvSpPr>
        <p:spPr/>
        <p:txBody>
          <a:bodyPr/>
          <a:lstStyle/>
          <a:p>
            <a:endParaRPr lang="lb-LU"/>
          </a:p>
        </p:txBody>
      </p:sp>
      <p:sp>
        <p:nvSpPr>
          <p:cNvPr id="7" name="Slide Number Placeholder 6"/>
          <p:cNvSpPr>
            <a:spLocks noGrp="1"/>
          </p:cNvSpPr>
          <p:nvPr>
            <p:ph type="sldNum" sz="quarter" idx="12"/>
          </p:nvPr>
        </p:nvSpPr>
        <p:spPr/>
        <p:txBody>
          <a:bodyPr/>
          <a:lstStyle/>
          <a:p>
            <a:fld id="{4257DDC8-55FD-4393-A166-5BDC84387EDE}" type="slidenum">
              <a:rPr lang="lb-LU" smtClean="0"/>
              <a:t>‹Nr.›</a:t>
            </a:fld>
            <a:endParaRPr lang="lb-LU"/>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AD42A0-2803-4BB6-979D-FFD9860EA741}" type="datetimeFigureOut">
              <a:rPr lang="lb-LU" smtClean="0"/>
              <a:t>07.12.23</a:t>
            </a:fld>
            <a:endParaRPr lang="lb-LU"/>
          </a:p>
        </p:txBody>
      </p:sp>
      <p:sp>
        <p:nvSpPr>
          <p:cNvPr id="6" name="Footer Placeholder 5"/>
          <p:cNvSpPr>
            <a:spLocks noGrp="1"/>
          </p:cNvSpPr>
          <p:nvPr>
            <p:ph type="ftr" sz="quarter" idx="11"/>
          </p:nvPr>
        </p:nvSpPr>
        <p:spPr/>
        <p:txBody>
          <a:bodyPr/>
          <a:lstStyle/>
          <a:p>
            <a:endParaRPr lang="lb-LU"/>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4257DDC8-55FD-4393-A166-5BDC84387EDE}" type="slidenum">
              <a:rPr lang="lb-LU" smtClean="0"/>
              <a:t>‹Nr.›</a:t>
            </a:fld>
            <a:endParaRPr lang="lb-LU"/>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29AD42A0-2803-4BB6-979D-FFD9860EA741}" type="datetimeFigureOut">
              <a:rPr lang="lb-LU" smtClean="0"/>
              <a:t>07.12.23</a:t>
            </a:fld>
            <a:endParaRPr lang="lb-LU"/>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lb-LU"/>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4257DDC8-55FD-4393-A166-5BDC84387EDE}" type="slidenum">
              <a:rPr lang="lb-LU" smtClean="0"/>
              <a:t>‹Nr.›</a:t>
            </a:fld>
            <a:endParaRPr lang="lb-LU"/>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stages@ltpes.l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prapr@ltpes.l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LU" dirty="0">
                <a:solidFill>
                  <a:schemeClr val="accent2"/>
                </a:solidFill>
              </a:rPr>
              <a:t>1SGED</a:t>
            </a:r>
            <a:br>
              <a:rPr lang="fr-LU" dirty="0">
                <a:solidFill>
                  <a:schemeClr val="accent2"/>
                </a:solidFill>
              </a:rPr>
            </a:br>
            <a:r>
              <a:rPr lang="fr-LU" dirty="0" err="1">
                <a:solidFill>
                  <a:schemeClr val="accent2"/>
                </a:solidFill>
              </a:rPr>
              <a:t>reunioN</a:t>
            </a:r>
            <a:r>
              <a:rPr lang="fr-LU" dirty="0">
                <a:solidFill>
                  <a:schemeClr val="accent2"/>
                </a:solidFill>
              </a:rPr>
              <a:t> </a:t>
            </a:r>
            <a:br>
              <a:rPr lang="fr-LU" sz="2000" dirty="0">
                <a:solidFill>
                  <a:schemeClr val="accent2"/>
                </a:solidFill>
              </a:rPr>
            </a:br>
            <a:r>
              <a:rPr lang="fr-LU" sz="2000" dirty="0">
                <a:solidFill>
                  <a:schemeClr val="accent2"/>
                </a:solidFill>
              </a:rPr>
              <a:t> POUR LES Tuteurs et tutrices</a:t>
            </a:r>
            <a:br>
              <a:rPr lang="fr-LU" sz="4400" dirty="0"/>
            </a:br>
            <a:r>
              <a:rPr lang="fr-LU" sz="4400" dirty="0"/>
              <a:t>07.12.2023</a:t>
            </a:r>
          </a:p>
        </p:txBody>
      </p:sp>
      <p:sp>
        <p:nvSpPr>
          <p:cNvPr id="3" name="Subtitle 2"/>
          <p:cNvSpPr>
            <a:spLocks noGrp="1"/>
          </p:cNvSpPr>
          <p:nvPr>
            <p:ph type="subTitle" idx="1"/>
          </p:nvPr>
        </p:nvSpPr>
        <p:spPr/>
        <p:txBody>
          <a:bodyPr>
            <a:noAutofit/>
          </a:bodyPr>
          <a:lstStyle/>
          <a:p>
            <a:r>
              <a:rPr lang="fr-LU" sz="3600"/>
              <a:t>PRATIQUE PROFESSIONNELLE</a:t>
            </a:r>
          </a:p>
        </p:txBody>
      </p:sp>
      <p:pic>
        <p:nvPicPr>
          <p:cNvPr id="4" name="Grafik 3"/>
          <p:cNvPicPr/>
          <p:nvPr/>
        </p:nvPicPr>
        <p:blipFill>
          <a:blip r:embed="rId2">
            <a:extLst>
              <a:ext uri="{28A0092B-C50C-407E-A947-70E740481C1C}">
                <a14:useLocalDpi xmlns:a14="http://schemas.microsoft.com/office/drawing/2010/main" val="0"/>
              </a:ext>
            </a:extLst>
          </a:blip>
          <a:srcRect/>
          <a:stretch>
            <a:fillRect/>
          </a:stretch>
        </p:blipFill>
        <p:spPr bwMode="auto">
          <a:xfrm>
            <a:off x="6069360" y="3429000"/>
            <a:ext cx="2160240" cy="2448272"/>
          </a:xfrm>
          <a:prstGeom prst="rect">
            <a:avLst/>
          </a:prstGeom>
          <a:noFill/>
          <a:ln>
            <a:noFill/>
          </a:ln>
        </p:spPr>
      </p:pic>
    </p:spTree>
    <p:extLst>
      <p:ext uri="{BB962C8B-B14F-4D97-AF65-F5344CB8AC3E}">
        <p14:creationId xmlns:p14="http://schemas.microsoft.com/office/powerpoint/2010/main" val="204154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A1F7C6-8213-284C-B08D-4593180D991B}"/>
              </a:ext>
            </a:extLst>
          </p:cNvPr>
          <p:cNvSpPr>
            <a:spLocks noGrp="1"/>
          </p:cNvSpPr>
          <p:nvPr>
            <p:ph type="title"/>
          </p:nvPr>
        </p:nvSpPr>
        <p:spPr>
          <a:xfrm>
            <a:off x="457200" y="152718"/>
            <a:ext cx="8229600" cy="611986"/>
          </a:xfrm>
        </p:spPr>
        <p:txBody>
          <a:bodyPr>
            <a:normAutofit/>
          </a:bodyPr>
          <a:lstStyle/>
          <a:p>
            <a:r>
              <a:rPr lang="fr-FR" sz="3200">
                <a:solidFill>
                  <a:schemeClr val="accent2"/>
                </a:solidFill>
              </a:rPr>
              <a:t>Heures a prester</a:t>
            </a:r>
          </a:p>
        </p:txBody>
      </p:sp>
      <p:sp>
        <p:nvSpPr>
          <p:cNvPr id="3" name="Inhaltsplatzhalter 2">
            <a:extLst>
              <a:ext uri="{FF2B5EF4-FFF2-40B4-BE49-F238E27FC236}">
                <a16:creationId xmlns:a16="http://schemas.microsoft.com/office/drawing/2014/main" id="{CE364D90-6CC4-4F47-8D75-BD3249FDDD5B}"/>
              </a:ext>
            </a:extLst>
          </p:cNvPr>
          <p:cNvSpPr>
            <a:spLocks noGrp="1"/>
          </p:cNvSpPr>
          <p:nvPr>
            <p:ph idx="1"/>
          </p:nvPr>
        </p:nvSpPr>
        <p:spPr>
          <a:xfrm>
            <a:off x="457200" y="764704"/>
            <a:ext cx="7620000" cy="6093296"/>
          </a:xfrm>
        </p:spPr>
        <p:txBody>
          <a:bodyPr>
            <a:noAutofit/>
          </a:bodyPr>
          <a:lstStyle/>
          <a:p>
            <a:pPr marL="285750" indent="-285750" algn="just">
              <a:lnSpc>
                <a:spcPct val="150000"/>
              </a:lnSpc>
              <a:buFont typeface="Arial" panose="020B0604020202020204" pitchFamily="34" charset="0"/>
              <a:buChar char="•"/>
            </a:pPr>
            <a:r>
              <a:rPr lang="fr-CH" sz="1800" b="0" dirty="0">
                <a:effectLst/>
                <a:latin typeface="Arial" panose="020B0604020202020204" pitchFamily="34" charset="0"/>
                <a:ea typeface="Calibri" panose="020F0502020204030204" pitchFamily="34" charset="0"/>
                <a:cs typeface="Times New Roman" panose="02020603050405020304" pitchFamily="18" charset="0"/>
              </a:rPr>
              <a:t>En règle générale, les heures de stage sont effectuées du </a:t>
            </a:r>
            <a:r>
              <a:rPr lang="fr-CH" sz="1800" dirty="0">
                <a:effectLst/>
                <a:latin typeface="Arial" panose="020B0604020202020204" pitchFamily="34" charset="0"/>
                <a:ea typeface="Calibri" panose="020F0502020204030204" pitchFamily="34" charset="0"/>
                <a:cs typeface="Times New Roman" panose="02020603050405020304" pitchFamily="18" charset="0"/>
              </a:rPr>
              <a:t>lundi au samedi. </a:t>
            </a:r>
            <a:endParaRPr lang="de-LU"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50000"/>
              </a:lnSpc>
              <a:buFont typeface="Arial" panose="020B0604020202020204" pitchFamily="34" charset="0"/>
              <a:buChar char="•"/>
            </a:pPr>
            <a:r>
              <a:rPr lang="fr-CH" sz="1800" b="0" dirty="0">
                <a:effectLst/>
                <a:latin typeface="Arial" panose="020B0604020202020204" pitchFamily="34" charset="0"/>
                <a:ea typeface="Calibri" panose="020F0502020204030204" pitchFamily="34" charset="0"/>
                <a:cs typeface="Times New Roman" panose="02020603050405020304" pitchFamily="18" charset="0"/>
              </a:rPr>
              <a:t>L'étudiant(e) effectue en moyenne </a:t>
            </a:r>
            <a:r>
              <a:rPr lang="fr-CH" sz="1800" dirty="0">
                <a:effectLst/>
                <a:latin typeface="Arial" panose="020B0604020202020204" pitchFamily="34" charset="0"/>
                <a:ea typeface="Calibri" panose="020F0502020204030204" pitchFamily="34" charset="0"/>
                <a:cs typeface="Times New Roman" panose="02020603050405020304" pitchFamily="18" charset="0"/>
              </a:rPr>
              <a:t>32 heures par semaine</a:t>
            </a:r>
            <a:r>
              <a:rPr lang="fr-CH" sz="1800" b="0" dirty="0">
                <a:effectLst/>
                <a:latin typeface="Arial" panose="020B0604020202020204" pitchFamily="34" charset="0"/>
                <a:ea typeface="Calibri" panose="020F0502020204030204" pitchFamily="34" charset="0"/>
                <a:cs typeface="Times New Roman" panose="02020603050405020304" pitchFamily="18" charset="0"/>
              </a:rPr>
              <a:t>. Il*elle peut effectuer au maximum </a:t>
            </a:r>
            <a:r>
              <a:rPr lang="fr-CH" sz="1800" dirty="0">
                <a:effectLst/>
                <a:latin typeface="Arial" panose="020B0604020202020204" pitchFamily="34" charset="0"/>
                <a:ea typeface="Calibri" panose="020F0502020204030204" pitchFamily="34" charset="0"/>
                <a:cs typeface="Times New Roman" panose="02020603050405020304" pitchFamily="18" charset="0"/>
              </a:rPr>
              <a:t>40 heures par semaine et 10 heures par jour.</a:t>
            </a:r>
            <a:endParaRPr lang="de-LU" sz="18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50000"/>
              </a:lnSpc>
              <a:buFont typeface="Arial" panose="020B0604020202020204" pitchFamily="34" charset="0"/>
              <a:buChar char="•"/>
            </a:pPr>
            <a:r>
              <a:rPr lang="fr-CH" sz="1800" b="0" dirty="0">
                <a:effectLst/>
                <a:latin typeface="Arial" panose="020B0604020202020204" pitchFamily="34" charset="0"/>
                <a:ea typeface="Calibri" panose="020F0502020204030204" pitchFamily="34" charset="0"/>
                <a:cs typeface="Times New Roman" panose="02020603050405020304" pitchFamily="18" charset="0"/>
              </a:rPr>
              <a:t>L'institution communique à l'avance à l'élève les jours et les heures où il*elle effectuera ses heures.</a:t>
            </a:r>
            <a:endParaRPr lang="de-LU" sz="1800" b="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endParaRPr lang="de-DE" dirty="0"/>
          </a:p>
          <a:p>
            <a:pPr>
              <a:lnSpc>
                <a:spcPct val="150000"/>
              </a:lnSpc>
            </a:pPr>
            <a:endParaRPr lang="de-DE" dirty="0"/>
          </a:p>
          <a:p>
            <a:pPr>
              <a:lnSpc>
                <a:spcPct val="150000"/>
              </a:lnSpc>
            </a:pPr>
            <a:endParaRPr lang="de-DE" dirty="0"/>
          </a:p>
          <a:p>
            <a:pPr marL="342900" indent="-342900">
              <a:buFont typeface="Wingdings" pitchFamily="2" charset="2"/>
              <a:buChar char="v"/>
            </a:pPr>
            <a:endParaRPr lang="de-DE" sz="2800" b="0" dirty="0"/>
          </a:p>
        </p:txBody>
      </p:sp>
    </p:spTree>
    <p:extLst>
      <p:ext uri="{BB962C8B-B14F-4D97-AF65-F5344CB8AC3E}">
        <p14:creationId xmlns:p14="http://schemas.microsoft.com/office/powerpoint/2010/main" val="2909292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A1F7C6-8213-284C-B08D-4593180D991B}"/>
              </a:ext>
            </a:extLst>
          </p:cNvPr>
          <p:cNvSpPr>
            <a:spLocks noGrp="1"/>
          </p:cNvSpPr>
          <p:nvPr>
            <p:ph type="title"/>
          </p:nvPr>
        </p:nvSpPr>
        <p:spPr>
          <a:xfrm>
            <a:off x="457200" y="152718"/>
            <a:ext cx="8229600" cy="972026"/>
          </a:xfrm>
        </p:spPr>
        <p:txBody>
          <a:bodyPr>
            <a:normAutofit fontScale="90000"/>
          </a:bodyPr>
          <a:lstStyle/>
          <a:p>
            <a:br>
              <a:rPr lang="fr-FR" sz="3200">
                <a:solidFill>
                  <a:schemeClr val="accent2"/>
                </a:solidFill>
              </a:rPr>
            </a:br>
            <a:r>
              <a:rPr lang="fr-FR" sz="3200">
                <a:solidFill>
                  <a:schemeClr val="accent2"/>
                </a:solidFill>
              </a:rPr>
              <a:t>Vacances scolaires, Dimanche, jours </a:t>
            </a:r>
            <a:r>
              <a:rPr lang="fr-FR" sz="3200" err="1">
                <a:solidFill>
                  <a:schemeClr val="accent2"/>
                </a:solidFill>
              </a:rPr>
              <a:t>feriées</a:t>
            </a:r>
            <a:r>
              <a:rPr lang="fr-FR" sz="3200">
                <a:solidFill>
                  <a:schemeClr val="accent2"/>
                </a:solidFill>
              </a:rPr>
              <a:t> et nuits</a:t>
            </a:r>
          </a:p>
        </p:txBody>
      </p:sp>
      <p:sp>
        <p:nvSpPr>
          <p:cNvPr id="3" name="Inhaltsplatzhalter 2">
            <a:extLst>
              <a:ext uri="{FF2B5EF4-FFF2-40B4-BE49-F238E27FC236}">
                <a16:creationId xmlns:a16="http://schemas.microsoft.com/office/drawing/2014/main" id="{CE364D90-6CC4-4F47-8D75-BD3249FDDD5B}"/>
              </a:ext>
            </a:extLst>
          </p:cNvPr>
          <p:cNvSpPr>
            <a:spLocks noGrp="1"/>
          </p:cNvSpPr>
          <p:nvPr>
            <p:ph idx="1"/>
          </p:nvPr>
        </p:nvSpPr>
        <p:spPr>
          <a:xfrm>
            <a:off x="457200" y="764704"/>
            <a:ext cx="7620000" cy="6093296"/>
          </a:xfrm>
        </p:spPr>
        <p:txBody>
          <a:bodyPr>
            <a:noAutofit/>
          </a:bodyPr>
          <a:lstStyle/>
          <a:p>
            <a:pPr>
              <a:lnSpc>
                <a:spcPct val="150000"/>
              </a:lnSpc>
            </a:pPr>
            <a:endParaRPr lang="de-DE" dirty="0"/>
          </a:p>
          <a:p>
            <a:pPr>
              <a:lnSpc>
                <a:spcPct val="150000"/>
              </a:lnSpc>
            </a:pPr>
            <a:endParaRPr lang="fr-CH"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50000"/>
              </a:lnSpc>
            </a:pPr>
            <a:r>
              <a:rPr lang="fr-CH" b="0" dirty="0">
                <a:effectLst/>
                <a:latin typeface="Arial" panose="020B0604020202020204" pitchFamily="34" charset="0"/>
                <a:ea typeface="Calibri" panose="020F0502020204030204" pitchFamily="34" charset="0"/>
                <a:cs typeface="Times New Roman" panose="02020603050405020304" pitchFamily="18" charset="0"/>
              </a:rPr>
              <a:t>Si des heures de stage doivent être effectuées pendant les </a:t>
            </a:r>
            <a:r>
              <a:rPr lang="fr-CH" dirty="0">
                <a:effectLst/>
                <a:latin typeface="Arial" panose="020B0604020202020204" pitchFamily="34" charset="0"/>
                <a:ea typeface="Calibri" panose="020F0502020204030204" pitchFamily="34" charset="0"/>
                <a:cs typeface="Times New Roman" panose="02020603050405020304" pitchFamily="18" charset="0"/>
              </a:rPr>
              <a:t>vacances scolaires, les dimanches, les jours fériés ou la nuit (entre 22 heures et 6 heures du matin) </a:t>
            </a:r>
            <a:r>
              <a:rPr lang="fr-CH" b="0" dirty="0">
                <a:effectLst/>
                <a:latin typeface="Arial" panose="020B0604020202020204" pitchFamily="34" charset="0"/>
                <a:ea typeface="Calibri" panose="020F0502020204030204" pitchFamily="34" charset="0"/>
                <a:cs typeface="Times New Roman" panose="02020603050405020304" pitchFamily="18" charset="0"/>
              </a:rPr>
              <a:t>(par exemple s'il manque encore des heures à l'élève), le tuteur ou l'élève en fait la demande par écrit par e-mail à </a:t>
            </a:r>
            <a:r>
              <a:rPr lang="fr-CH" b="0" dirty="0" err="1">
                <a:solidFill>
                  <a:srgbClr val="4472C4"/>
                </a:solidFill>
                <a:effectLst/>
                <a:latin typeface="Arial" panose="020B0604020202020204" pitchFamily="34" charset="0"/>
                <a:ea typeface="Calibri" panose="020F0502020204030204" pitchFamily="34" charset="0"/>
                <a:cs typeface="Times New Roman" panose="02020603050405020304" pitchFamily="18" charset="0"/>
              </a:rPr>
              <a:t>stages@ltpes.lu</a:t>
            </a:r>
            <a:r>
              <a:rPr lang="fr-CH" b="0" dirty="0">
                <a:solidFill>
                  <a:srgbClr val="4472C4"/>
                </a:solidFill>
                <a:effectLst/>
                <a:latin typeface="Arial" panose="020B0604020202020204" pitchFamily="34" charset="0"/>
                <a:ea typeface="Calibri" panose="020F0502020204030204" pitchFamily="34" charset="0"/>
                <a:cs typeface="Times New Roman" panose="02020603050405020304" pitchFamily="18" charset="0"/>
              </a:rPr>
              <a:t> </a:t>
            </a:r>
            <a:r>
              <a:rPr lang="fr-CH" b="0" dirty="0">
                <a:effectLst/>
                <a:latin typeface="Arial" panose="020B0604020202020204" pitchFamily="34" charset="0"/>
                <a:ea typeface="Calibri" panose="020F0502020204030204" pitchFamily="34" charset="0"/>
                <a:cs typeface="Times New Roman" panose="02020603050405020304" pitchFamily="18" charset="0"/>
              </a:rPr>
              <a:t>. La date et l'heure des heures à effectuer sont indiquées dans la demande.</a:t>
            </a:r>
            <a:endParaRPr lang="de-LU" b="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endParaRPr lang="de-DE" dirty="0"/>
          </a:p>
          <a:p>
            <a:pPr marL="342900" indent="-342900">
              <a:buFont typeface="Wingdings" pitchFamily="2" charset="2"/>
              <a:buChar char="v"/>
            </a:pPr>
            <a:endParaRPr lang="de-DE" sz="2800" b="0" dirty="0"/>
          </a:p>
        </p:txBody>
      </p:sp>
    </p:spTree>
    <p:extLst>
      <p:ext uri="{BB962C8B-B14F-4D97-AF65-F5344CB8AC3E}">
        <p14:creationId xmlns:p14="http://schemas.microsoft.com/office/powerpoint/2010/main" val="494261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A1F7C6-8213-284C-B08D-4593180D991B}"/>
              </a:ext>
            </a:extLst>
          </p:cNvPr>
          <p:cNvSpPr>
            <a:spLocks noGrp="1"/>
          </p:cNvSpPr>
          <p:nvPr>
            <p:ph type="title"/>
          </p:nvPr>
        </p:nvSpPr>
        <p:spPr>
          <a:xfrm>
            <a:off x="457200" y="152718"/>
            <a:ext cx="8229600" cy="611986"/>
          </a:xfrm>
        </p:spPr>
        <p:txBody>
          <a:bodyPr>
            <a:normAutofit/>
          </a:bodyPr>
          <a:lstStyle/>
          <a:p>
            <a:r>
              <a:rPr lang="fr-FR" sz="3200">
                <a:solidFill>
                  <a:schemeClr val="accent2"/>
                </a:solidFill>
              </a:rPr>
              <a:t>Comment </a:t>
            </a:r>
            <a:r>
              <a:rPr lang="fr-FR" sz="3200" err="1">
                <a:solidFill>
                  <a:schemeClr val="accent2"/>
                </a:solidFill>
              </a:rPr>
              <a:t>regler</a:t>
            </a:r>
            <a:r>
              <a:rPr lang="fr-FR" sz="3200">
                <a:solidFill>
                  <a:schemeClr val="accent2"/>
                </a:solidFill>
              </a:rPr>
              <a:t> les absences</a:t>
            </a:r>
          </a:p>
        </p:txBody>
      </p:sp>
      <p:sp>
        <p:nvSpPr>
          <p:cNvPr id="3" name="Inhaltsplatzhalter 2">
            <a:extLst>
              <a:ext uri="{FF2B5EF4-FFF2-40B4-BE49-F238E27FC236}">
                <a16:creationId xmlns:a16="http://schemas.microsoft.com/office/drawing/2014/main" id="{CE364D90-6CC4-4F47-8D75-BD3249FDDD5B}"/>
              </a:ext>
            </a:extLst>
          </p:cNvPr>
          <p:cNvSpPr>
            <a:spLocks noGrp="1"/>
          </p:cNvSpPr>
          <p:nvPr>
            <p:ph idx="1"/>
          </p:nvPr>
        </p:nvSpPr>
        <p:spPr>
          <a:xfrm>
            <a:off x="457200" y="908720"/>
            <a:ext cx="7620000" cy="5472608"/>
          </a:xfrm>
        </p:spPr>
        <p:txBody>
          <a:bodyPr>
            <a:noAutofit/>
          </a:bodyPr>
          <a:lstStyle/>
          <a:p>
            <a:pPr algn="just">
              <a:lnSpc>
                <a:spcPct val="150000"/>
              </a:lnSpc>
            </a:pPr>
            <a:r>
              <a:rPr lang="fr-CH" b="0" dirty="0">
                <a:effectLst/>
                <a:latin typeface="Arial" panose="020B0604020202020204" pitchFamily="34" charset="0"/>
                <a:ea typeface="Calibri" panose="020F0502020204030204" pitchFamily="34" charset="0"/>
                <a:cs typeface="Times New Roman" panose="02020603050405020304" pitchFamily="18" charset="0"/>
              </a:rPr>
              <a:t>Si l'élève ne peut pas se rendre sur son lieu de stage en raison d'un </a:t>
            </a:r>
            <a:r>
              <a:rPr lang="fr-CH" dirty="0">
                <a:effectLst/>
                <a:latin typeface="Arial" panose="020B0604020202020204" pitchFamily="34" charset="0"/>
                <a:ea typeface="Calibri" panose="020F0502020204030204" pitchFamily="34" charset="0"/>
                <a:cs typeface="Times New Roman" panose="02020603050405020304" pitchFamily="18" charset="0"/>
              </a:rPr>
              <a:t>cas de force majeure ou de maladie, il*elle doit en informer immédiatement son*sa tuteur*</a:t>
            </a:r>
            <a:r>
              <a:rPr lang="fr-CH" dirty="0" err="1">
                <a:effectLst/>
                <a:latin typeface="Arial" panose="020B0604020202020204" pitchFamily="34" charset="0"/>
                <a:ea typeface="Calibri" panose="020F0502020204030204" pitchFamily="34" charset="0"/>
                <a:cs typeface="Times New Roman" panose="02020603050405020304" pitchFamily="18" charset="0"/>
              </a:rPr>
              <a:t>trice</a:t>
            </a:r>
            <a:r>
              <a:rPr lang="fr-CH" dirty="0">
                <a:effectLst/>
                <a:latin typeface="Arial" panose="020B0604020202020204" pitchFamily="34" charset="0"/>
                <a:ea typeface="Calibri" panose="020F0502020204030204" pitchFamily="34" charset="0"/>
                <a:cs typeface="Times New Roman" panose="02020603050405020304" pitchFamily="18" charset="0"/>
              </a:rPr>
              <a:t>, de préférence par téléphone, et le "Bureau des stages" </a:t>
            </a:r>
            <a:r>
              <a:rPr lang="fr-CH" b="0" dirty="0">
                <a:effectLst/>
                <a:latin typeface="Arial" panose="020B0604020202020204" pitchFamily="34" charset="0"/>
                <a:ea typeface="Calibri" panose="020F0502020204030204" pitchFamily="34" charset="0"/>
                <a:cs typeface="Times New Roman" panose="02020603050405020304" pitchFamily="18" charset="0"/>
              </a:rPr>
              <a:t>du LTPES (par e-mail à stages@ltpes.lu).  </a:t>
            </a:r>
          </a:p>
          <a:p>
            <a:pPr algn="just">
              <a:lnSpc>
                <a:spcPct val="150000"/>
              </a:lnSpc>
            </a:pPr>
            <a:r>
              <a:rPr lang="fr-CH" b="0" dirty="0">
                <a:effectLst/>
                <a:latin typeface="Arial" panose="020B0604020202020204" pitchFamily="34" charset="0"/>
                <a:ea typeface="Calibri" panose="020F0502020204030204" pitchFamily="34" charset="0"/>
                <a:cs typeface="Times New Roman" panose="02020603050405020304" pitchFamily="18" charset="0"/>
              </a:rPr>
              <a:t>Il doit ensuite </a:t>
            </a:r>
            <a:r>
              <a:rPr lang="fr-CH" dirty="0">
                <a:effectLst/>
                <a:latin typeface="Arial" panose="020B0604020202020204" pitchFamily="34" charset="0"/>
                <a:ea typeface="Calibri" panose="020F0502020204030204" pitchFamily="34" charset="0"/>
                <a:cs typeface="Times New Roman" panose="02020603050405020304" pitchFamily="18" charset="0"/>
              </a:rPr>
              <a:t>envoyer une copie de l'excuse ou du certificat médical à son tuteur* et au Bureau des stages </a:t>
            </a:r>
            <a:r>
              <a:rPr lang="fr-CH" b="0" dirty="0">
                <a:effectLst/>
                <a:latin typeface="Arial" panose="020B0604020202020204" pitchFamily="34" charset="0"/>
                <a:ea typeface="Calibri" panose="020F0502020204030204" pitchFamily="34" charset="0"/>
                <a:cs typeface="Times New Roman" panose="02020603050405020304" pitchFamily="18" charset="0"/>
              </a:rPr>
              <a:t>du LTPES (par e-mail à stages@ltpes.lu). </a:t>
            </a:r>
          </a:p>
          <a:p>
            <a:pPr algn="just">
              <a:lnSpc>
                <a:spcPct val="150000"/>
              </a:lnSpc>
            </a:pPr>
            <a:r>
              <a:rPr lang="fr-CH" dirty="0">
                <a:effectLst/>
                <a:latin typeface="Arial" panose="020B0604020202020204" pitchFamily="34" charset="0"/>
                <a:ea typeface="Calibri" panose="020F0502020204030204" pitchFamily="34" charset="0"/>
                <a:cs typeface="Times New Roman" panose="02020603050405020304" pitchFamily="18" charset="0"/>
              </a:rPr>
              <a:t>L'original de l'excuse ou du certificat médical doit être remis au bureau des stages au plus tard </a:t>
            </a:r>
            <a:r>
              <a:rPr lang="fr-CH" u="sng" dirty="0">
                <a:effectLst/>
                <a:latin typeface="Arial" panose="020B0604020202020204" pitchFamily="34" charset="0"/>
                <a:ea typeface="Calibri" panose="020F0502020204030204" pitchFamily="34" charset="0"/>
                <a:cs typeface="Times New Roman" panose="02020603050405020304" pitchFamily="18" charset="0"/>
              </a:rPr>
              <a:t>le troisième jour du retour en classe. </a:t>
            </a:r>
            <a:endParaRPr lang="de-LU" u="sng"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endParaRPr lang="de-DE" dirty="0"/>
          </a:p>
          <a:p>
            <a:pPr>
              <a:lnSpc>
                <a:spcPct val="150000"/>
              </a:lnSpc>
            </a:pPr>
            <a:endParaRPr lang="de-DE" dirty="0"/>
          </a:p>
          <a:p>
            <a:pPr>
              <a:lnSpc>
                <a:spcPct val="150000"/>
              </a:lnSpc>
            </a:pPr>
            <a:endParaRPr lang="de-DE" dirty="0"/>
          </a:p>
          <a:p>
            <a:pPr marL="342900" indent="-342900">
              <a:buFont typeface="Wingdings" pitchFamily="2" charset="2"/>
              <a:buChar char="v"/>
            </a:pPr>
            <a:endParaRPr lang="de-DE" sz="2800" b="0" dirty="0"/>
          </a:p>
        </p:txBody>
      </p:sp>
    </p:spTree>
    <p:extLst>
      <p:ext uri="{BB962C8B-B14F-4D97-AF65-F5344CB8AC3E}">
        <p14:creationId xmlns:p14="http://schemas.microsoft.com/office/powerpoint/2010/main" val="2398679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A1F7C6-8213-284C-B08D-4593180D991B}"/>
              </a:ext>
            </a:extLst>
          </p:cNvPr>
          <p:cNvSpPr>
            <a:spLocks noGrp="1"/>
          </p:cNvSpPr>
          <p:nvPr>
            <p:ph type="title"/>
          </p:nvPr>
        </p:nvSpPr>
        <p:spPr>
          <a:xfrm>
            <a:off x="457200" y="152718"/>
            <a:ext cx="8229600" cy="611986"/>
          </a:xfrm>
        </p:spPr>
        <p:txBody>
          <a:bodyPr>
            <a:normAutofit/>
          </a:bodyPr>
          <a:lstStyle/>
          <a:p>
            <a:r>
              <a:rPr lang="fr-FR" sz="3200">
                <a:solidFill>
                  <a:schemeClr val="accent2"/>
                </a:solidFill>
              </a:rPr>
              <a:t>Comment </a:t>
            </a:r>
            <a:r>
              <a:rPr lang="fr-FR" sz="3200" err="1">
                <a:solidFill>
                  <a:schemeClr val="accent2"/>
                </a:solidFill>
              </a:rPr>
              <a:t>regler</a:t>
            </a:r>
            <a:r>
              <a:rPr lang="fr-FR" sz="3200">
                <a:solidFill>
                  <a:schemeClr val="accent2"/>
                </a:solidFill>
              </a:rPr>
              <a:t> les absences</a:t>
            </a:r>
          </a:p>
        </p:txBody>
      </p:sp>
      <p:sp>
        <p:nvSpPr>
          <p:cNvPr id="3" name="Inhaltsplatzhalter 2">
            <a:extLst>
              <a:ext uri="{FF2B5EF4-FFF2-40B4-BE49-F238E27FC236}">
                <a16:creationId xmlns:a16="http://schemas.microsoft.com/office/drawing/2014/main" id="{CE364D90-6CC4-4F47-8D75-BD3249FDDD5B}"/>
              </a:ext>
            </a:extLst>
          </p:cNvPr>
          <p:cNvSpPr>
            <a:spLocks noGrp="1"/>
          </p:cNvSpPr>
          <p:nvPr>
            <p:ph idx="1"/>
          </p:nvPr>
        </p:nvSpPr>
        <p:spPr>
          <a:xfrm>
            <a:off x="457200" y="764704"/>
            <a:ext cx="7620000" cy="6093296"/>
          </a:xfrm>
        </p:spPr>
        <p:txBody>
          <a:bodyPr>
            <a:noAutofit/>
          </a:bodyPr>
          <a:lstStyle/>
          <a:p>
            <a:pPr algn="just">
              <a:lnSpc>
                <a:spcPct val="150000"/>
              </a:lnSpc>
            </a:pPr>
            <a:endParaRPr lang="fr-CH" sz="1800" b="1"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pPr>
            <a:r>
              <a:rPr lang="fr-CH" sz="1800" dirty="0">
                <a:effectLst/>
                <a:latin typeface="Arial" panose="020B0604020202020204" pitchFamily="34" charset="0"/>
                <a:ea typeface="Calibri" panose="020F0502020204030204" pitchFamily="34" charset="0"/>
                <a:cs typeface="Times New Roman" panose="02020603050405020304" pitchFamily="18" charset="0"/>
              </a:rPr>
              <a:t>A partir du quatrième jour d'absence consécutif</a:t>
            </a:r>
            <a:r>
              <a:rPr lang="fr-CH" sz="1800" b="0" dirty="0">
                <a:effectLst/>
                <a:latin typeface="Arial" panose="020B0604020202020204" pitchFamily="34" charset="0"/>
                <a:ea typeface="Calibri" panose="020F0502020204030204" pitchFamily="34" charset="0"/>
                <a:cs typeface="Times New Roman" panose="02020603050405020304" pitchFamily="18" charset="0"/>
              </a:rPr>
              <a:t>, l'élève doit présenter un </a:t>
            </a:r>
            <a:r>
              <a:rPr lang="fr-CH" sz="1800" dirty="0">
                <a:effectLst/>
                <a:latin typeface="Arial" panose="020B0604020202020204" pitchFamily="34" charset="0"/>
                <a:ea typeface="Calibri" panose="020F0502020204030204" pitchFamily="34" charset="0"/>
                <a:cs typeface="Times New Roman" panose="02020603050405020304" pitchFamily="18" charset="0"/>
              </a:rPr>
              <a:t>certificat médical, </a:t>
            </a:r>
            <a:r>
              <a:rPr lang="fr-CH" sz="1800" b="0" dirty="0">
                <a:effectLst/>
                <a:latin typeface="Arial" panose="020B0604020202020204" pitchFamily="34" charset="0"/>
                <a:ea typeface="Calibri" panose="020F0502020204030204" pitchFamily="34" charset="0"/>
                <a:cs typeface="Times New Roman" panose="02020603050405020304" pitchFamily="18" charset="0"/>
              </a:rPr>
              <a:t>dont une copie doit être remise </a:t>
            </a:r>
            <a:r>
              <a:rPr lang="fr-CH" sz="1800" dirty="0">
                <a:effectLst/>
                <a:latin typeface="Arial" panose="020B0604020202020204" pitchFamily="34" charset="0"/>
                <a:ea typeface="Calibri" panose="020F0502020204030204" pitchFamily="34" charset="0"/>
                <a:cs typeface="Times New Roman" panose="02020603050405020304" pitchFamily="18" charset="0"/>
              </a:rPr>
              <a:t>au*à la tuteur*</a:t>
            </a:r>
            <a:r>
              <a:rPr lang="fr-CH" sz="1800" dirty="0" err="1">
                <a:effectLst/>
                <a:latin typeface="Arial" panose="020B0604020202020204" pitchFamily="34" charset="0"/>
                <a:ea typeface="Calibri" panose="020F0502020204030204" pitchFamily="34" charset="0"/>
                <a:cs typeface="Times New Roman" panose="02020603050405020304" pitchFamily="18" charset="0"/>
              </a:rPr>
              <a:t>trice</a:t>
            </a:r>
            <a:r>
              <a:rPr lang="fr-CH" sz="1800" dirty="0">
                <a:effectLst/>
                <a:latin typeface="Arial" panose="020B0604020202020204" pitchFamily="34" charset="0"/>
                <a:ea typeface="Calibri" panose="020F0502020204030204" pitchFamily="34" charset="0"/>
                <a:cs typeface="Times New Roman" panose="02020603050405020304" pitchFamily="18" charset="0"/>
              </a:rPr>
              <a:t> et envoyée au « Bureau des stages </a:t>
            </a:r>
            <a:r>
              <a:rPr lang="fr-CH" sz="1800" b="0" dirty="0">
                <a:effectLst/>
                <a:latin typeface="Arial" panose="020B0604020202020204" pitchFamily="34" charset="0"/>
                <a:ea typeface="Calibri" panose="020F0502020204030204" pitchFamily="34" charset="0"/>
                <a:cs typeface="Times New Roman" panose="02020603050405020304" pitchFamily="18" charset="0"/>
              </a:rPr>
              <a:t>» (par e-mail à stages@ltpes.lu). </a:t>
            </a:r>
          </a:p>
          <a:p>
            <a:pPr algn="just">
              <a:lnSpc>
                <a:spcPct val="150000"/>
              </a:lnSpc>
            </a:pPr>
            <a:r>
              <a:rPr lang="fr-CH" sz="1800" dirty="0">
                <a:effectLst/>
                <a:latin typeface="Arial" panose="020B0604020202020204" pitchFamily="34" charset="0"/>
                <a:ea typeface="Calibri" panose="020F0502020204030204" pitchFamily="34" charset="0"/>
                <a:cs typeface="Times New Roman" panose="02020603050405020304" pitchFamily="18" charset="0"/>
              </a:rPr>
              <a:t>L'original doit être remis au « Bureau des stages » au plus tard le </a:t>
            </a:r>
            <a:r>
              <a:rPr lang="fr-CH" sz="1800" u="sng" dirty="0">
                <a:effectLst/>
                <a:latin typeface="Arial" panose="020B0604020202020204" pitchFamily="34" charset="0"/>
                <a:ea typeface="Calibri" panose="020F0502020204030204" pitchFamily="34" charset="0"/>
                <a:cs typeface="Times New Roman" panose="02020603050405020304" pitchFamily="18" charset="0"/>
              </a:rPr>
              <a:t>troisième jour </a:t>
            </a:r>
            <a:r>
              <a:rPr lang="fr-CH" sz="1800" dirty="0">
                <a:effectLst/>
                <a:latin typeface="Arial" panose="020B0604020202020204" pitchFamily="34" charset="0"/>
                <a:ea typeface="Calibri" panose="020F0502020204030204" pitchFamily="34" charset="0"/>
                <a:cs typeface="Times New Roman" panose="02020603050405020304" pitchFamily="18" charset="0"/>
              </a:rPr>
              <a:t>du retour en classe.</a:t>
            </a:r>
          </a:p>
          <a:p>
            <a:pPr algn="just">
              <a:lnSpc>
                <a:spcPct val="150000"/>
              </a:lnSpc>
            </a:pPr>
            <a:endParaRPr lang="fr-CH" sz="1800" b="0" dirty="0">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pPr>
            <a:r>
              <a:rPr lang="fr-CH" sz="1800" dirty="0">
                <a:effectLst/>
                <a:latin typeface="Arial" panose="020B0604020202020204" pitchFamily="34" charset="0"/>
                <a:ea typeface="Calibri" panose="020F0502020204030204" pitchFamily="34" charset="0"/>
                <a:cs typeface="Times New Roman" panose="02020603050405020304" pitchFamily="18" charset="0"/>
              </a:rPr>
              <a:t>Si une </a:t>
            </a:r>
            <a:r>
              <a:rPr lang="fr-CH" sz="1800" u="sng" dirty="0">
                <a:effectLst/>
                <a:latin typeface="Arial" panose="020B0604020202020204" pitchFamily="34" charset="0"/>
                <a:ea typeface="Calibri" panose="020F0502020204030204" pitchFamily="34" charset="0"/>
                <a:cs typeface="Times New Roman" panose="02020603050405020304" pitchFamily="18" charset="0"/>
              </a:rPr>
              <a:t>visite de l'enseignant*e</a:t>
            </a:r>
            <a:r>
              <a:rPr lang="fr-CH" sz="1800" dirty="0">
                <a:effectLst/>
                <a:latin typeface="Arial" panose="020B0604020202020204" pitchFamily="34" charset="0"/>
                <a:ea typeface="Calibri" panose="020F0502020204030204" pitchFamily="34" charset="0"/>
                <a:cs typeface="Times New Roman" panose="02020603050405020304" pitchFamily="18" charset="0"/>
              </a:rPr>
              <a:t> responsable de la Pratique professionnelle </a:t>
            </a:r>
            <a:r>
              <a:rPr lang="fr-CH" sz="1800" b="0" dirty="0">
                <a:effectLst/>
                <a:latin typeface="Arial" panose="020B0604020202020204" pitchFamily="34" charset="0"/>
                <a:ea typeface="Calibri" panose="020F0502020204030204" pitchFamily="34" charset="0"/>
                <a:cs typeface="Times New Roman" panose="02020603050405020304" pitchFamily="18" charset="0"/>
              </a:rPr>
              <a:t>(enseignant*e PRAPR) est prévue le jour de l'absence de l'élève, celui*celle-ci doit également en informer l’enseignant*e PRAPR.</a:t>
            </a:r>
            <a:endParaRPr lang="de-LU" sz="1800" b="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de-L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fr-CH" sz="1800" dirty="0">
                <a:effectLst/>
                <a:latin typeface="Arial" panose="020B0604020202020204" pitchFamily="34" charset="0"/>
                <a:ea typeface="Calibri" panose="020F0502020204030204" pitchFamily="34" charset="0"/>
                <a:cs typeface="Times New Roman" panose="02020603050405020304" pitchFamily="18" charset="0"/>
              </a:rPr>
              <a:t> </a:t>
            </a:r>
            <a:endParaRPr lang="de-L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endParaRPr lang="de-DE" dirty="0"/>
          </a:p>
          <a:p>
            <a:pPr>
              <a:lnSpc>
                <a:spcPct val="150000"/>
              </a:lnSpc>
            </a:pPr>
            <a:endParaRPr lang="de-DE" dirty="0"/>
          </a:p>
          <a:p>
            <a:pPr marL="342900" indent="-342900">
              <a:buFont typeface="Wingdings" pitchFamily="2" charset="2"/>
              <a:buChar char="v"/>
            </a:pPr>
            <a:endParaRPr lang="de-DE" sz="2800" b="0" dirty="0"/>
          </a:p>
        </p:txBody>
      </p:sp>
    </p:spTree>
    <p:extLst>
      <p:ext uri="{BB962C8B-B14F-4D97-AF65-F5344CB8AC3E}">
        <p14:creationId xmlns:p14="http://schemas.microsoft.com/office/powerpoint/2010/main" val="3143925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A1F7C6-8213-284C-B08D-4593180D991B}"/>
              </a:ext>
            </a:extLst>
          </p:cNvPr>
          <p:cNvSpPr>
            <a:spLocks noGrp="1"/>
          </p:cNvSpPr>
          <p:nvPr>
            <p:ph type="title"/>
          </p:nvPr>
        </p:nvSpPr>
        <p:spPr>
          <a:xfrm>
            <a:off x="457200" y="152718"/>
            <a:ext cx="8229600" cy="611986"/>
          </a:xfrm>
        </p:spPr>
        <p:txBody>
          <a:bodyPr>
            <a:normAutofit/>
          </a:bodyPr>
          <a:lstStyle/>
          <a:p>
            <a:r>
              <a:rPr lang="fr-FR" sz="3200">
                <a:solidFill>
                  <a:schemeClr val="accent2"/>
                </a:solidFill>
              </a:rPr>
              <a:t>Comment </a:t>
            </a:r>
            <a:r>
              <a:rPr lang="fr-FR" sz="3200" err="1">
                <a:solidFill>
                  <a:schemeClr val="accent2"/>
                </a:solidFill>
              </a:rPr>
              <a:t>regler</a:t>
            </a:r>
            <a:r>
              <a:rPr lang="fr-FR" sz="3200">
                <a:solidFill>
                  <a:schemeClr val="accent2"/>
                </a:solidFill>
              </a:rPr>
              <a:t> les absences</a:t>
            </a:r>
          </a:p>
        </p:txBody>
      </p:sp>
      <p:sp>
        <p:nvSpPr>
          <p:cNvPr id="3" name="Inhaltsplatzhalter 2">
            <a:extLst>
              <a:ext uri="{FF2B5EF4-FFF2-40B4-BE49-F238E27FC236}">
                <a16:creationId xmlns:a16="http://schemas.microsoft.com/office/drawing/2014/main" id="{CE364D90-6CC4-4F47-8D75-BD3249FDDD5B}"/>
              </a:ext>
            </a:extLst>
          </p:cNvPr>
          <p:cNvSpPr>
            <a:spLocks noGrp="1"/>
          </p:cNvSpPr>
          <p:nvPr>
            <p:ph idx="1"/>
          </p:nvPr>
        </p:nvSpPr>
        <p:spPr>
          <a:xfrm>
            <a:off x="457200" y="764704"/>
            <a:ext cx="7620000" cy="6093296"/>
          </a:xfrm>
        </p:spPr>
        <p:txBody>
          <a:bodyPr>
            <a:noAutofit/>
          </a:bodyPr>
          <a:lstStyle/>
          <a:p>
            <a:pPr algn="just">
              <a:lnSpc>
                <a:spcPct val="150000"/>
              </a:lnSpc>
            </a:pPr>
            <a:r>
              <a:rPr lang="fr-CH" b="0" dirty="0">
                <a:effectLst/>
                <a:latin typeface="Arial" panose="020B0604020202020204" pitchFamily="34" charset="0"/>
                <a:ea typeface="Calibri" panose="020F0502020204030204" pitchFamily="34" charset="0"/>
                <a:cs typeface="Times New Roman" panose="02020603050405020304" pitchFamily="18" charset="0"/>
              </a:rPr>
              <a:t>L'élève se concerte avec le tuteur*</a:t>
            </a:r>
            <a:r>
              <a:rPr lang="fr-CH" b="0" dirty="0" err="1">
                <a:effectLst/>
                <a:latin typeface="Arial" panose="020B0604020202020204" pitchFamily="34" charset="0"/>
                <a:ea typeface="Calibri" panose="020F0502020204030204" pitchFamily="34" charset="0"/>
                <a:cs typeface="Times New Roman" panose="02020603050405020304" pitchFamily="18" charset="0"/>
              </a:rPr>
              <a:t>trice</a:t>
            </a:r>
            <a:r>
              <a:rPr lang="fr-CH" b="0" dirty="0">
                <a:effectLst/>
                <a:latin typeface="Arial" panose="020B0604020202020204" pitchFamily="34" charset="0"/>
                <a:ea typeface="Calibri" panose="020F0502020204030204" pitchFamily="34" charset="0"/>
                <a:cs typeface="Times New Roman" panose="02020603050405020304" pitchFamily="18" charset="0"/>
              </a:rPr>
              <a:t> et l'enseignant*e PRAPR pour rattraper les heures manquantes afin d'arriver à un total de 352 heures. </a:t>
            </a:r>
            <a:endParaRPr lang="de-LU" b="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fr-CH" b="0" dirty="0">
                <a:effectLst/>
                <a:latin typeface="Arial" panose="020B0604020202020204" pitchFamily="34" charset="0"/>
                <a:ea typeface="Calibri" panose="020F0502020204030204" pitchFamily="34" charset="0"/>
                <a:cs typeface="Times New Roman" panose="02020603050405020304" pitchFamily="18" charset="0"/>
              </a:rPr>
              <a:t> </a:t>
            </a:r>
            <a:endParaRPr lang="de-LU" b="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fr-CH" dirty="0">
                <a:effectLst/>
                <a:latin typeface="Arial" panose="020B0604020202020204" pitchFamily="34" charset="0"/>
                <a:ea typeface="Calibri" panose="020F0502020204030204" pitchFamily="34" charset="0"/>
                <a:cs typeface="Times New Roman" panose="02020603050405020304" pitchFamily="18" charset="0"/>
              </a:rPr>
              <a:t>Les élèves qui n'ont pas présenté d'excuse jugée valable pour leur absence ne sont pas autorisés à rattraper ces heures manquantes dans la suite du stage. </a:t>
            </a:r>
          </a:p>
          <a:p>
            <a:pPr algn="just">
              <a:lnSpc>
                <a:spcPct val="150000"/>
              </a:lnSpc>
            </a:pPr>
            <a:r>
              <a:rPr lang="fr-CH" dirty="0">
                <a:effectLst/>
                <a:latin typeface="Arial" panose="020B0604020202020204" pitchFamily="34" charset="0"/>
                <a:ea typeface="Calibri" panose="020F0502020204030204" pitchFamily="34" charset="0"/>
                <a:cs typeface="Times New Roman" panose="02020603050405020304" pitchFamily="18" charset="0"/>
              </a:rPr>
              <a:t>L'absence non justifiée est mentionnée sur le bulletin scolaire et le conseil de classe prend une décision sur l'évaluation du stage et, le cas échéant, sur les mesures disciplinaires.</a:t>
            </a:r>
            <a:endParaRPr lang="de-L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fr-CH" dirty="0">
                <a:effectLst/>
                <a:latin typeface="Arial" panose="020B0604020202020204" pitchFamily="34" charset="0"/>
                <a:ea typeface="Calibri" panose="020F0502020204030204" pitchFamily="34" charset="0"/>
                <a:cs typeface="Times New Roman" panose="02020603050405020304" pitchFamily="18" charset="0"/>
              </a:rPr>
              <a:t> </a:t>
            </a:r>
            <a:endParaRPr lang="de-LU"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de-L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fr-CH" sz="1800" dirty="0">
                <a:effectLst/>
                <a:latin typeface="Arial" panose="020B0604020202020204" pitchFamily="34" charset="0"/>
                <a:ea typeface="Calibri" panose="020F0502020204030204" pitchFamily="34" charset="0"/>
                <a:cs typeface="Times New Roman" panose="02020603050405020304" pitchFamily="18" charset="0"/>
              </a:rPr>
              <a:t> </a:t>
            </a:r>
            <a:endParaRPr lang="de-L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endParaRPr lang="de-DE" dirty="0"/>
          </a:p>
          <a:p>
            <a:pPr>
              <a:lnSpc>
                <a:spcPct val="150000"/>
              </a:lnSpc>
            </a:pPr>
            <a:endParaRPr lang="de-DE" dirty="0"/>
          </a:p>
          <a:p>
            <a:pPr marL="342900" indent="-342900">
              <a:buFont typeface="Wingdings" pitchFamily="2" charset="2"/>
              <a:buChar char="v"/>
            </a:pPr>
            <a:endParaRPr lang="de-DE" sz="2800" b="0" dirty="0"/>
          </a:p>
        </p:txBody>
      </p:sp>
    </p:spTree>
    <p:extLst>
      <p:ext uri="{BB962C8B-B14F-4D97-AF65-F5344CB8AC3E}">
        <p14:creationId xmlns:p14="http://schemas.microsoft.com/office/powerpoint/2010/main" val="1464201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A1F7C6-8213-284C-B08D-4593180D991B}"/>
              </a:ext>
            </a:extLst>
          </p:cNvPr>
          <p:cNvSpPr>
            <a:spLocks noGrp="1"/>
          </p:cNvSpPr>
          <p:nvPr>
            <p:ph type="title"/>
          </p:nvPr>
        </p:nvSpPr>
        <p:spPr>
          <a:xfrm>
            <a:off x="457200" y="152718"/>
            <a:ext cx="8229600" cy="972026"/>
          </a:xfrm>
        </p:spPr>
        <p:txBody>
          <a:bodyPr>
            <a:normAutofit fontScale="90000"/>
          </a:bodyPr>
          <a:lstStyle/>
          <a:p>
            <a:r>
              <a:rPr lang="fr-FR" sz="3200">
                <a:solidFill>
                  <a:schemeClr val="accent2"/>
                </a:solidFill>
              </a:rPr>
              <a:t>Remise des attestations d’heures dans le </a:t>
            </a:r>
            <a:r>
              <a:rPr lang="fr-FR" sz="3200" err="1">
                <a:solidFill>
                  <a:schemeClr val="accent2"/>
                </a:solidFill>
              </a:rPr>
              <a:t>LTPEs</a:t>
            </a:r>
            <a:r>
              <a:rPr lang="fr-FR" sz="3200">
                <a:solidFill>
                  <a:schemeClr val="accent2"/>
                </a:solidFill>
              </a:rPr>
              <a:t>-manager</a:t>
            </a:r>
          </a:p>
        </p:txBody>
      </p:sp>
      <p:sp>
        <p:nvSpPr>
          <p:cNvPr id="3" name="Inhaltsplatzhalter 2">
            <a:extLst>
              <a:ext uri="{FF2B5EF4-FFF2-40B4-BE49-F238E27FC236}">
                <a16:creationId xmlns:a16="http://schemas.microsoft.com/office/drawing/2014/main" id="{CE364D90-6CC4-4F47-8D75-BD3249FDDD5B}"/>
              </a:ext>
            </a:extLst>
          </p:cNvPr>
          <p:cNvSpPr>
            <a:spLocks noGrp="1"/>
          </p:cNvSpPr>
          <p:nvPr>
            <p:ph idx="1"/>
          </p:nvPr>
        </p:nvSpPr>
        <p:spPr>
          <a:xfrm>
            <a:off x="457200" y="1484784"/>
            <a:ext cx="8229600" cy="5373216"/>
          </a:xfrm>
        </p:spPr>
        <p:txBody>
          <a:bodyPr>
            <a:noAutofit/>
          </a:bodyPr>
          <a:lstStyle/>
          <a:p>
            <a:pPr algn="just">
              <a:lnSpc>
                <a:spcPct val="150000"/>
              </a:lnSpc>
            </a:pPr>
            <a:endParaRPr lang="fr-CH" sz="1800" b="1"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pPr>
            <a:r>
              <a:rPr lang="fr-CH" b="0" dirty="0">
                <a:effectLst/>
                <a:latin typeface="Arial" panose="020B0604020202020204" pitchFamily="34" charset="0"/>
                <a:ea typeface="Calibri" panose="020F0502020204030204" pitchFamily="34" charset="0"/>
                <a:cs typeface="Times New Roman" panose="02020603050405020304" pitchFamily="18" charset="0"/>
              </a:rPr>
              <a:t>La remise de l'attestation d'heures par le*la tuteur*</a:t>
            </a:r>
            <a:r>
              <a:rPr lang="fr-CH" b="0" dirty="0" err="1">
                <a:effectLst/>
                <a:latin typeface="Arial" panose="020B0604020202020204" pitchFamily="34" charset="0"/>
                <a:ea typeface="Calibri" panose="020F0502020204030204" pitchFamily="34" charset="0"/>
                <a:cs typeface="Times New Roman" panose="02020603050405020304" pitchFamily="18" charset="0"/>
              </a:rPr>
              <a:t>trice</a:t>
            </a:r>
            <a:r>
              <a:rPr lang="fr-CH" b="0" dirty="0">
                <a:effectLst/>
                <a:latin typeface="Arial" panose="020B0604020202020204" pitchFamily="34" charset="0"/>
                <a:ea typeface="Calibri" panose="020F0502020204030204" pitchFamily="34" charset="0"/>
                <a:cs typeface="Times New Roman" panose="02020603050405020304" pitchFamily="18" charset="0"/>
              </a:rPr>
              <a:t> se fait via le programme en ligne du "LTPES- Manager". Le</a:t>
            </a:r>
            <a:r>
              <a:rPr lang="fr-CH" b="0" dirty="0">
                <a:effectLst/>
                <a:latin typeface="Calibri" panose="020F0502020204030204" pitchFamily="34" charset="0"/>
                <a:ea typeface="Calibri" panose="020F0502020204030204" pitchFamily="34" charset="0"/>
                <a:cs typeface="Times New Roman" panose="02020603050405020304" pitchFamily="18" charset="0"/>
              </a:rPr>
              <a:t> </a:t>
            </a:r>
            <a:r>
              <a:rPr lang="fr-CH" b="0" dirty="0">
                <a:effectLst/>
                <a:latin typeface="Arial" panose="020B0604020202020204" pitchFamily="34" charset="0"/>
                <a:ea typeface="Calibri" panose="020F0502020204030204" pitchFamily="34" charset="0"/>
                <a:cs typeface="Times New Roman" panose="02020603050405020304" pitchFamily="18" charset="0"/>
              </a:rPr>
              <a:t>*La tuteur*</a:t>
            </a:r>
            <a:r>
              <a:rPr lang="fr-CH" b="0" dirty="0" err="1">
                <a:effectLst/>
                <a:latin typeface="Arial" panose="020B0604020202020204" pitchFamily="34" charset="0"/>
                <a:ea typeface="Calibri" panose="020F0502020204030204" pitchFamily="34" charset="0"/>
                <a:cs typeface="Times New Roman" panose="02020603050405020304" pitchFamily="18" charset="0"/>
              </a:rPr>
              <a:t>trice</a:t>
            </a:r>
            <a:r>
              <a:rPr lang="fr-CH" b="0" dirty="0">
                <a:effectLst/>
                <a:latin typeface="Arial" panose="020B0604020202020204" pitchFamily="34" charset="0"/>
                <a:ea typeface="Calibri" panose="020F0502020204030204" pitchFamily="34" charset="0"/>
                <a:cs typeface="Times New Roman" panose="02020603050405020304" pitchFamily="18" charset="0"/>
              </a:rPr>
              <a:t> saisit le nombre total d'heures effectuées jusqu’au </a:t>
            </a:r>
            <a:r>
              <a:rPr lang="fr-CH" b="0" dirty="0">
                <a:solidFill>
                  <a:srgbClr val="FF0000"/>
                </a:solidFill>
                <a:latin typeface="Arial" panose="020B0604020202020204" pitchFamily="34" charset="0"/>
                <a:ea typeface="Calibri" panose="020F0502020204030204" pitchFamily="34" charset="0"/>
                <a:cs typeface="Times New Roman" panose="02020603050405020304" pitchFamily="18" charset="0"/>
              </a:rPr>
              <a:t>15.04</a:t>
            </a:r>
            <a:r>
              <a:rPr lang="fr-CH" b="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.2024 (12.00 </a:t>
            </a:r>
            <a:r>
              <a:rPr lang="fr-CH" b="0" dirty="0" err="1">
                <a:solidFill>
                  <a:srgbClr val="FF0000"/>
                </a:solidFill>
                <a:effectLst/>
                <a:latin typeface="Arial" panose="020B0604020202020204" pitchFamily="34" charset="0"/>
                <a:ea typeface="Calibri" panose="020F0502020204030204" pitchFamily="34" charset="0"/>
                <a:cs typeface="Times New Roman" panose="02020603050405020304" pitchFamily="18" charset="0"/>
              </a:rPr>
              <a:t>hrs</a:t>
            </a:r>
            <a:r>
              <a:rPr lang="fr-CH" b="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r>
              <a:rPr lang="fr-CH" b="0" dirty="0">
                <a:effectLst/>
                <a:latin typeface="Arial" panose="020B0604020202020204" pitchFamily="34" charset="0"/>
                <a:ea typeface="Calibri" panose="020F0502020204030204" pitchFamily="34" charset="0"/>
                <a:cs typeface="Times New Roman" panose="02020603050405020304" pitchFamily="18" charset="0"/>
              </a:rPr>
              <a:t>dans le "LTPES-Manager" sous </a:t>
            </a:r>
            <a:r>
              <a:rPr lang="fr-CH" b="0" dirty="0">
                <a:solidFill>
                  <a:srgbClr val="4472C4"/>
                </a:solidFill>
                <a:effectLst/>
                <a:latin typeface="Arial" panose="020B0604020202020204" pitchFamily="34" charset="0"/>
                <a:ea typeface="Calibri" panose="020F0502020204030204" pitchFamily="34" charset="0"/>
                <a:cs typeface="Times New Roman" panose="02020603050405020304" pitchFamily="18" charset="0"/>
              </a:rPr>
              <a:t>https://manager.ltpes.lu/login.html</a:t>
            </a:r>
            <a:r>
              <a:rPr lang="fr-CH" b="0" dirty="0">
                <a:effectLst/>
                <a:latin typeface="Arial" panose="020B0604020202020204" pitchFamily="34" charset="0"/>
                <a:ea typeface="Calibri" panose="020F0502020204030204" pitchFamily="34" charset="0"/>
                <a:cs typeface="Times New Roman" panose="02020603050405020304" pitchFamily="18" charset="0"/>
              </a:rPr>
              <a:t> </a:t>
            </a:r>
            <a:endParaRPr lang="de-LU" b="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fr-CH" dirty="0">
                <a:effectLst/>
                <a:latin typeface="Arial" panose="020B0604020202020204" pitchFamily="34" charset="0"/>
                <a:ea typeface="Calibri" panose="020F0502020204030204" pitchFamily="34" charset="0"/>
                <a:cs typeface="Times New Roman" panose="02020603050405020304" pitchFamily="18" charset="0"/>
              </a:rPr>
              <a:t> </a:t>
            </a:r>
            <a:endParaRPr lang="de-LU"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endParaRPr lang="de-DE" dirty="0"/>
          </a:p>
          <a:p>
            <a:pPr>
              <a:lnSpc>
                <a:spcPct val="150000"/>
              </a:lnSpc>
            </a:pPr>
            <a:endParaRPr lang="de-DE" dirty="0"/>
          </a:p>
          <a:p>
            <a:pPr marL="342900" indent="-342900">
              <a:buFont typeface="Wingdings" pitchFamily="2" charset="2"/>
              <a:buChar char="v"/>
            </a:pPr>
            <a:endParaRPr lang="de-DE" sz="2800" b="0" dirty="0"/>
          </a:p>
        </p:txBody>
      </p:sp>
    </p:spTree>
    <p:extLst>
      <p:ext uri="{BB962C8B-B14F-4D97-AF65-F5344CB8AC3E}">
        <p14:creationId xmlns:p14="http://schemas.microsoft.com/office/powerpoint/2010/main" val="3933806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DAE649-A434-0343-AC51-C65F7AEC8228}"/>
              </a:ext>
            </a:extLst>
          </p:cNvPr>
          <p:cNvSpPr>
            <a:spLocks noGrp="1"/>
          </p:cNvSpPr>
          <p:nvPr>
            <p:ph type="title"/>
          </p:nvPr>
        </p:nvSpPr>
        <p:spPr>
          <a:xfrm>
            <a:off x="457200" y="152718"/>
            <a:ext cx="8219256" cy="1044034"/>
          </a:xfrm>
        </p:spPr>
        <p:txBody>
          <a:bodyPr>
            <a:normAutofit/>
          </a:bodyPr>
          <a:lstStyle/>
          <a:p>
            <a:r>
              <a:rPr lang="de-DE" sz="3200" err="1">
                <a:solidFill>
                  <a:schemeClr val="accent2"/>
                </a:solidFill>
              </a:rPr>
              <a:t>Règles</a:t>
            </a:r>
            <a:r>
              <a:rPr lang="de-DE" sz="3200">
                <a:solidFill>
                  <a:schemeClr val="accent2"/>
                </a:solidFill>
              </a:rPr>
              <a:t> de </a:t>
            </a:r>
            <a:r>
              <a:rPr lang="de-DE" sz="3200" err="1">
                <a:solidFill>
                  <a:schemeClr val="accent2"/>
                </a:solidFill>
              </a:rPr>
              <a:t>déontologie</a:t>
            </a:r>
            <a:endParaRPr lang="de-DE" sz="3200">
              <a:solidFill>
                <a:schemeClr val="accent2"/>
              </a:solidFill>
            </a:endParaRPr>
          </a:p>
        </p:txBody>
      </p:sp>
      <p:sp>
        <p:nvSpPr>
          <p:cNvPr id="3" name="Inhaltsplatzhalter 2">
            <a:extLst>
              <a:ext uri="{FF2B5EF4-FFF2-40B4-BE49-F238E27FC236}">
                <a16:creationId xmlns:a16="http://schemas.microsoft.com/office/drawing/2014/main" id="{EC807C55-4BA2-F84B-893B-014C32DA7177}"/>
              </a:ext>
            </a:extLst>
          </p:cNvPr>
          <p:cNvSpPr>
            <a:spLocks noGrp="1"/>
          </p:cNvSpPr>
          <p:nvPr>
            <p:ph idx="1"/>
          </p:nvPr>
        </p:nvSpPr>
        <p:spPr>
          <a:xfrm>
            <a:off x="457200" y="1196752"/>
            <a:ext cx="7620000" cy="5400600"/>
          </a:xfrm>
        </p:spPr>
        <p:txBody>
          <a:bodyPr>
            <a:normAutofit fontScale="92500" lnSpcReduction="20000"/>
          </a:bodyPr>
          <a:lstStyle/>
          <a:p>
            <a:pPr marL="342900" indent="-342900">
              <a:lnSpc>
                <a:spcPct val="160000"/>
              </a:lnSpc>
              <a:buFont typeface="Arial" panose="020B0604020202020204" pitchFamily="34" charset="0"/>
              <a:buChar char="•"/>
            </a:pPr>
            <a:r>
              <a:rPr lang="fr-FR" b="0" dirty="0"/>
              <a:t>Les élèves sont soumis à une obligation générale de confidentialité</a:t>
            </a:r>
            <a:r>
              <a:rPr lang="fr-FR" dirty="0"/>
              <a:t>.</a:t>
            </a:r>
            <a:endParaRPr lang="de-LU" dirty="0"/>
          </a:p>
          <a:p>
            <a:pPr marL="342900" indent="-342900">
              <a:lnSpc>
                <a:spcPct val="160000"/>
              </a:lnSpc>
              <a:buFont typeface="Arial" panose="020B0604020202020204" pitchFamily="34" charset="0"/>
              <a:buChar char="•"/>
            </a:pPr>
            <a:r>
              <a:rPr lang="fr-FR" dirty="0"/>
              <a:t>Cela signifie que toutes les informations concernant l'institution</a:t>
            </a:r>
            <a:r>
              <a:rPr lang="fr-FR" b="0" dirty="0"/>
              <a:t>, </a:t>
            </a:r>
            <a:r>
              <a:rPr lang="fr-FR" dirty="0"/>
              <a:t>les collaborateurs*</a:t>
            </a:r>
            <a:r>
              <a:rPr lang="fr-FR" dirty="0" err="1"/>
              <a:t>trices</a:t>
            </a:r>
            <a:r>
              <a:rPr lang="fr-FR" dirty="0"/>
              <a:t>, les destinataires et leurs familles ainsi que toutes les informations internes de l'institution ne doivent être transmises à PERSONNE en dehors de l'institution. </a:t>
            </a:r>
            <a:endParaRPr lang="de-LU" dirty="0"/>
          </a:p>
          <a:p>
            <a:pPr marL="342900" indent="-342900">
              <a:lnSpc>
                <a:spcPct val="160000"/>
              </a:lnSpc>
              <a:buFont typeface="Arial" panose="020B0604020202020204" pitchFamily="34" charset="0"/>
              <a:buChar char="•"/>
            </a:pPr>
            <a:r>
              <a:rPr lang="fr-FR" b="0" dirty="0"/>
              <a:t>Les photos et les films réalisés avec le propre téléphone portable ne peuvent être pris qu'avec l'accord écrit de l'institution et des destinataires concernés. Il est strictement interdit de partager ces photos ou films avec d'autres personnes (par exemple sur les réseaux sociaux).</a:t>
            </a:r>
            <a:endParaRPr lang="de-LU" b="0" dirty="0"/>
          </a:p>
        </p:txBody>
      </p:sp>
    </p:spTree>
    <p:extLst>
      <p:ext uri="{BB962C8B-B14F-4D97-AF65-F5344CB8AC3E}">
        <p14:creationId xmlns:p14="http://schemas.microsoft.com/office/powerpoint/2010/main" val="2980460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DAE649-A434-0343-AC51-C65F7AEC8228}"/>
              </a:ext>
            </a:extLst>
          </p:cNvPr>
          <p:cNvSpPr>
            <a:spLocks noGrp="1"/>
          </p:cNvSpPr>
          <p:nvPr>
            <p:ph type="title"/>
          </p:nvPr>
        </p:nvSpPr>
        <p:spPr>
          <a:xfrm>
            <a:off x="457200" y="152718"/>
            <a:ext cx="8219256" cy="3852346"/>
          </a:xfrm>
        </p:spPr>
        <p:txBody>
          <a:bodyPr>
            <a:normAutofit/>
          </a:bodyPr>
          <a:lstStyle/>
          <a:p>
            <a:r>
              <a:rPr lang="de-DE" sz="3200" dirty="0" err="1">
                <a:solidFill>
                  <a:srgbClr val="FF0000"/>
                </a:solidFill>
              </a:rPr>
              <a:t>Les</a:t>
            </a:r>
            <a:r>
              <a:rPr lang="de-DE" sz="3200" dirty="0">
                <a:solidFill>
                  <a:srgbClr val="FF0000"/>
                </a:solidFill>
              </a:rPr>
              <a:t> </a:t>
            </a:r>
            <a:r>
              <a:rPr lang="de-DE" sz="3200" dirty="0" err="1">
                <a:solidFill>
                  <a:srgbClr val="FF0000"/>
                </a:solidFill>
              </a:rPr>
              <a:t>eleves</a:t>
            </a:r>
            <a:r>
              <a:rPr lang="de-DE" sz="3200" dirty="0">
                <a:solidFill>
                  <a:srgbClr val="FF0000"/>
                </a:solidFill>
              </a:rPr>
              <a:t> </a:t>
            </a:r>
            <a:r>
              <a:rPr lang="de-DE" sz="3200" dirty="0" err="1">
                <a:solidFill>
                  <a:srgbClr val="FF0000"/>
                </a:solidFill>
              </a:rPr>
              <a:t>n‘ont</a:t>
            </a:r>
            <a:r>
              <a:rPr lang="de-DE" sz="3200" dirty="0">
                <a:solidFill>
                  <a:srgbClr val="FF0000"/>
                </a:solidFill>
              </a:rPr>
              <a:t> </a:t>
            </a:r>
            <a:r>
              <a:rPr lang="de-DE" sz="3200" dirty="0" err="1">
                <a:solidFill>
                  <a:srgbClr val="FF0000"/>
                </a:solidFill>
              </a:rPr>
              <a:t>pas</a:t>
            </a:r>
            <a:r>
              <a:rPr lang="de-DE" sz="3200" dirty="0">
                <a:solidFill>
                  <a:srgbClr val="FF0000"/>
                </a:solidFill>
              </a:rPr>
              <a:t> le </a:t>
            </a:r>
            <a:r>
              <a:rPr lang="de-DE" sz="3200" dirty="0" err="1">
                <a:solidFill>
                  <a:srgbClr val="FF0000"/>
                </a:solidFill>
              </a:rPr>
              <a:t>droit</a:t>
            </a:r>
            <a:r>
              <a:rPr lang="de-DE" sz="3200" dirty="0">
                <a:solidFill>
                  <a:srgbClr val="FF0000"/>
                </a:solidFill>
              </a:rPr>
              <a:t> de </a:t>
            </a:r>
            <a:r>
              <a:rPr lang="de-DE" sz="3200" dirty="0" err="1">
                <a:solidFill>
                  <a:srgbClr val="FF0000"/>
                </a:solidFill>
              </a:rPr>
              <a:t>prendre</a:t>
            </a:r>
            <a:r>
              <a:rPr lang="de-DE" sz="3200" dirty="0">
                <a:solidFill>
                  <a:srgbClr val="FF0000"/>
                </a:solidFill>
              </a:rPr>
              <a:t> </a:t>
            </a:r>
            <a:r>
              <a:rPr lang="de-DE" sz="3200" dirty="0" err="1">
                <a:solidFill>
                  <a:srgbClr val="FF0000"/>
                </a:solidFill>
              </a:rPr>
              <a:t>seuls</a:t>
            </a:r>
            <a:r>
              <a:rPr lang="de-DE" sz="3200" dirty="0">
                <a:solidFill>
                  <a:srgbClr val="FF0000"/>
                </a:solidFill>
              </a:rPr>
              <a:t> la </a:t>
            </a:r>
            <a:r>
              <a:rPr lang="de-DE" sz="3200" dirty="0" err="1">
                <a:solidFill>
                  <a:srgbClr val="FF0000"/>
                </a:solidFill>
              </a:rPr>
              <a:t>responsabilité</a:t>
            </a:r>
            <a:r>
              <a:rPr lang="de-DE" sz="3200" dirty="0">
                <a:solidFill>
                  <a:srgbClr val="FF0000"/>
                </a:solidFill>
              </a:rPr>
              <a:t> </a:t>
            </a:r>
            <a:r>
              <a:rPr lang="de-DE" sz="3200" dirty="0" err="1">
                <a:solidFill>
                  <a:srgbClr val="FF0000"/>
                </a:solidFill>
              </a:rPr>
              <a:t>d‘un</a:t>
            </a:r>
            <a:r>
              <a:rPr lang="de-DE" sz="3200" dirty="0">
                <a:solidFill>
                  <a:srgbClr val="FF0000"/>
                </a:solidFill>
              </a:rPr>
              <a:t> </a:t>
            </a:r>
            <a:r>
              <a:rPr lang="de-DE" sz="3200" dirty="0" err="1">
                <a:solidFill>
                  <a:srgbClr val="FF0000"/>
                </a:solidFill>
              </a:rPr>
              <a:t>ou</a:t>
            </a:r>
            <a:r>
              <a:rPr lang="de-DE" sz="3200" dirty="0">
                <a:solidFill>
                  <a:srgbClr val="FF0000"/>
                </a:solidFill>
              </a:rPr>
              <a:t> de </a:t>
            </a:r>
            <a:r>
              <a:rPr lang="de-DE" sz="3200" dirty="0" err="1">
                <a:solidFill>
                  <a:srgbClr val="FF0000"/>
                </a:solidFill>
              </a:rPr>
              <a:t>plusieurs</a:t>
            </a:r>
            <a:r>
              <a:rPr lang="de-DE" sz="3200" dirty="0">
                <a:solidFill>
                  <a:srgbClr val="FF0000"/>
                </a:solidFill>
              </a:rPr>
              <a:t> </a:t>
            </a:r>
            <a:r>
              <a:rPr lang="de-DE" sz="3200" dirty="0" err="1">
                <a:solidFill>
                  <a:srgbClr val="FF0000"/>
                </a:solidFill>
              </a:rPr>
              <a:t>usagers</a:t>
            </a:r>
            <a:r>
              <a:rPr lang="de-DE" sz="3200" dirty="0">
                <a:solidFill>
                  <a:srgbClr val="FF0000"/>
                </a:solidFill>
              </a:rPr>
              <a:t>  </a:t>
            </a:r>
          </a:p>
        </p:txBody>
      </p:sp>
      <p:sp>
        <p:nvSpPr>
          <p:cNvPr id="3" name="Inhaltsplatzhalter 2">
            <a:extLst>
              <a:ext uri="{FF2B5EF4-FFF2-40B4-BE49-F238E27FC236}">
                <a16:creationId xmlns:a16="http://schemas.microsoft.com/office/drawing/2014/main" id="{EC807C55-4BA2-F84B-893B-014C32DA7177}"/>
              </a:ext>
            </a:extLst>
          </p:cNvPr>
          <p:cNvSpPr>
            <a:spLocks noGrp="1"/>
          </p:cNvSpPr>
          <p:nvPr>
            <p:ph idx="1"/>
          </p:nvPr>
        </p:nvSpPr>
        <p:spPr>
          <a:xfrm>
            <a:off x="457200" y="5589240"/>
            <a:ext cx="7620000" cy="1008112"/>
          </a:xfrm>
        </p:spPr>
        <p:txBody>
          <a:bodyPr>
            <a:normAutofit/>
          </a:bodyPr>
          <a:lstStyle/>
          <a:p>
            <a:pPr marL="342900" indent="-342900">
              <a:lnSpc>
                <a:spcPct val="160000"/>
              </a:lnSpc>
              <a:buFont typeface="Arial" panose="020B0604020202020204" pitchFamily="34" charset="0"/>
              <a:buChar char="•"/>
            </a:pPr>
            <a:endParaRPr lang="de-LU"/>
          </a:p>
        </p:txBody>
      </p:sp>
    </p:spTree>
    <p:extLst>
      <p:ext uri="{BB962C8B-B14F-4D97-AF65-F5344CB8AC3E}">
        <p14:creationId xmlns:p14="http://schemas.microsoft.com/office/powerpoint/2010/main" val="4063304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20000" cy="1875656"/>
          </a:xfrm>
        </p:spPr>
        <p:txBody>
          <a:bodyPr>
            <a:noAutofit/>
          </a:bodyPr>
          <a:lstStyle/>
          <a:p>
            <a:pPr algn="ctr"/>
            <a:r>
              <a:rPr lang="fr-LU" sz="3200">
                <a:solidFill>
                  <a:srgbClr val="0070C0"/>
                </a:solidFill>
              </a:rPr>
              <a:t>Encadrement</a:t>
            </a:r>
            <a:br>
              <a:rPr lang="fr-LU" sz="3200">
                <a:solidFill>
                  <a:srgbClr val="0070C0"/>
                </a:solidFill>
              </a:rPr>
            </a:br>
            <a:r>
              <a:rPr lang="fr-LU" sz="3200">
                <a:solidFill>
                  <a:srgbClr val="0070C0"/>
                </a:solidFill>
              </a:rPr>
              <a:t>pratique professionnelle</a:t>
            </a:r>
          </a:p>
        </p:txBody>
      </p:sp>
      <p:sp>
        <p:nvSpPr>
          <p:cNvPr id="3" name="Content Placeholder 2"/>
          <p:cNvSpPr>
            <a:spLocks noGrp="1"/>
          </p:cNvSpPr>
          <p:nvPr>
            <p:ph idx="1"/>
          </p:nvPr>
        </p:nvSpPr>
        <p:spPr>
          <a:xfrm>
            <a:off x="467544" y="2132856"/>
            <a:ext cx="8424936" cy="4373563"/>
          </a:xfrm>
        </p:spPr>
        <p:txBody>
          <a:bodyPr>
            <a:normAutofit fontScale="92500" lnSpcReduction="20000"/>
          </a:bodyPr>
          <a:lstStyle/>
          <a:p>
            <a:endParaRPr lang="fr-LU" b="0" noProof="1"/>
          </a:p>
          <a:p>
            <a:pPr marL="457200" indent="-457200" algn="just">
              <a:buFont typeface="Wingdings" panose="05000000000000000000" pitchFamily="2" charset="2"/>
              <a:buChar char="Ø"/>
            </a:pPr>
            <a:r>
              <a:rPr lang="fr-LU" sz="2800" b="0" noProof="1">
                <a:highlight>
                  <a:srgbClr val="FFFF00"/>
                </a:highlight>
              </a:rPr>
              <a:t>Tuteur*trice </a:t>
            </a:r>
            <a:r>
              <a:rPr lang="fr-LU" sz="2800" b="0" noProof="1"/>
              <a:t>dans l’institution d’accueil</a:t>
            </a:r>
          </a:p>
          <a:p>
            <a:pPr marL="457200" indent="-457200" algn="just">
              <a:buFont typeface="Wingdings" panose="05000000000000000000" pitchFamily="2" charset="2"/>
              <a:buChar char="Ø"/>
            </a:pPr>
            <a:r>
              <a:rPr lang="fr-LU" sz="2800" b="0" noProof="1"/>
              <a:t>Méthodologie du travail éducatif et social </a:t>
            </a:r>
            <a:r>
              <a:rPr lang="fr-LU" sz="2800" b="0" noProof="1">
                <a:highlight>
                  <a:srgbClr val="FFFF00"/>
                </a:highlight>
              </a:rPr>
              <a:t>(METES) (12 x 4h) (6 x avant le stage)</a:t>
            </a:r>
          </a:p>
          <a:p>
            <a:pPr marL="457200" indent="-457200" algn="just">
              <a:buFont typeface="Wingdings" panose="05000000000000000000" pitchFamily="2" charset="2"/>
              <a:buChar char="Ø"/>
            </a:pPr>
            <a:r>
              <a:rPr lang="fr-LU" sz="2800" b="0" noProof="1">
                <a:highlight>
                  <a:srgbClr val="FFFF00"/>
                </a:highlight>
              </a:rPr>
              <a:t>Séminaire d’encadrement </a:t>
            </a:r>
            <a:r>
              <a:rPr lang="fr-LU" sz="2800" b="0" noProof="1"/>
              <a:t>et d’analyse de la pratique professionnelle </a:t>
            </a:r>
            <a:r>
              <a:rPr lang="fr-LU" sz="2800" b="0" noProof="1">
                <a:highlight>
                  <a:srgbClr val="FFFF00"/>
                </a:highlight>
              </a:rPr>
              <a:t>(8 x 3h) (3 x avant stage)</a:t>
            </a:r>
          </a:p>
          <a:p>
            <a:pPr algn="just"/>
            <a:r>
              <a:rPr lang="fr-LU" sz="2800" b="0" noProof="1"/>
              <a:t>	A) Reflexion de la pratique professionnelle</a:t>
            </a:r>
          </a:p>
          <a:p>
            <a:pPr algn="just"/>
            <a:r>
              <a:rPr lang="fr-LU" sz="2800" b="0" noProof="1"/>
              <a:t>	B) Atelier d’écriture mémoire de stage</a:t>
            </a:r>
          </a:p>
          <a:p>
            <a:pPr marL="457200" indent="-457200" algn="just">
              <a:buFont typeface="Wingdings" panose="05000000000000000000" pitchFamily="2" charset="2"/>
              <a:buChar char="Ø"/>
            </a:pPr>
            <a:r>
              <a:rPr lang="fr-LU" sz="2800" b="0" noProof="1">
                <a:highlight>
                  <a:srgbClr val="FFFF00"/>
                </a:highlight>
              </a:rPr>
              <a:t>Suivi individuel par un/e enseignant*e </a:t>
            </a:r>
            <a:r>
              <a:rPr lang="fr-LU" sz="2800" b="0" noProof="1"/>
              <a:t>en pratique professionnelle (2 visites plus Feedback)</a:t>
            </a:r>
          </a:p>
        </p:txBody>
      </p:sp>
    </p:spTree>
    <p:extLst>
      <p:ext uri="{BB962C8B-B14F-4D97-AF65-F5344CB8AC3E}">
        <p14:creationId xmlns:p14="http://schemas.microsoft.com/office/powerpoint/2010/main" val="4015518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211699" y="116632"/>
            <a:ext cx="8680781" cy="1371600"/>
          </a:xfrm>
        </p:spPr>
        <p:txBody>
          <a:bodyPr>
            <a:normAutofit fontScale="90000"/>
          </a:bodyPr>
          <a:lstStyle/>
          <a:p>
            <a:pPr algn="ctr"/>
            <a:r>
              <a:rPr lang="de-LU" sz="3600" dirty="0" err="1">
                <a:solidFill>
                  <a:srgbClr val="0070C0"/>
                </a:solidFill>
              </a:rPr>
              <a:t>Enseignant</a:t>
            </a:r>
            <a:r>
              <a:rPr lang="de-LU" sz="3600" dirty="0">
                <a:solidFill>
                  <a:srgbClr val="0070C0"/>
                </a:solidFill>
              </a:rPr>
              <a:t>*E de la „</a:t>
            </a:r>
            <a:r>
              <a:rPr lang="de-LU" sz="3600" dirty="0" err="1">
                <a:solidFill>
                  <a:srgbClr val="0070C0"/>
                </a:solidFill>
              </a:rPr>
              <a:t>pratique</a:t>
            </a:r>
            <a:r>
              <a:rPr lang="de-LU" sz="3600" dirty="0">
                <a:solidFill>
                  <a:srgbClr val="0070C0"/>
                </a:solidFill>
              </a:rPr>
              <a:t> </a:t>
            </a:r>
            <a:r>
              <a:rPr lang="de-LU" sz="3600" dirty="0" err="1">
                <a:solidFill>
                  <a:srgbClr val="0070C0"/>
                </a:solidFill>
              </a:rPr>
              <a:t>professionnelle</a:t>
            </a:r>
            <a:r>
              <a:rPr lang="de-LU" sz="3600" dirty="0">
                <a:solidFill>
                  <a:srgbClr val="0070C0"/>
                </a:solidFill>
              </a:rPr>
              <a:t> „ (PRAPR)</a:t>
            </a:r>
            <a:br>
              <a:rPr lang="de-LU" sz="3600" dirty="0">
                <a:solidFill>
                  <a:srgbClr val="0070C0"/>
                </a:solidFill>
              </a:rPr>
            </a:br>
            <a:r>
              <a:rPr lang="de-LU" sz="3600" dirty="0" err="1">
                <a:solidFill>
                  <a:srgbClr val="0070C0"/>
                </a:solidFill>
              </a:rPr>
              <a:t>Rôles</a:t>
            </a:r>
            <a:r>
              <a:rPr lang="de-LU" sz="3600" dirty="0">
                <a:solidFill>
                  <a:srgbClr val="0070C0"/>
                </a:solidFill>
              </a:rPr>
              <a:t> et </a:t>
            </a:r>
            <a:r>
              <a:rPr lang="de-LU" sz="3600" dirty="0" err="1">
                <a:solidFill>
                  <a:srgbClr val="0070C0"/>
                </a:solidFill>
              </a:rPr>
              <a:t>missions</a:t>
            </a:r>
            <a:endParaRPr lang="de-LU" dirty="0">
              <a:solidFill>
                <a:srgbClr val="0070C0"/>
              </a:solidFill>
            </a:endParaRPr>
          </a:p>
        </p:txBody>
      </p:sp>
      <p:sp>
        <p:nvSpPr>
          <p:cNvPr id="3" name="Inhaltsplatzhalter 2"/>
          <p:cNvSpPr>
            <a:spLocks noGrp="1"/>
          </p:cNvSpPr>
          <p:nvPr>
            <p:ph idx="1"/>
          </p:nvPr>
        </p:nvSpPr>
        <p:spPr>
          <a:xfrm>
            <a:off x="457200" y="1412776"/>
            <a:ext cx="8363272" cy="5184576"/>
          </a:xfrm>
        </p:spPr>
        <p:txBody>
          <a:bodyPr>
            <a:normAutofit/>
          </a:bodyPr>
          <a:lstStyle/>
          <a:p>
            <a:r>
              <a:rPr lang="fr-FR" dirty="0"/>
              <a:t> </a:t>
            </a:r>
          </a:p>
        </p:txBody>
      </p:sp>
      <p:sp>
        <p:nvSpPr>
          <p:cNvPr id="5" name="Titel 1">
            <a:extLst>
              <a:ext uri="{FF2B5EF4-FFF2-40B4-BE49-F238E27FC236}">
                <a16:creationId xmlns:a16="http://schemas.microsoft.com/office/drawing/2014/main" id="{62D33B80-A040-493E-8F1B-29BAC9EA1D38}"/>
              </a:ext>
            </a:extLst>
          </p:cNvPr>
          <p:cNvSpPr txBox="1">
            <a:spLocks/>
          </p:cNvSpPr>
          <p:nvPr/>
        </p:nvSpPr>
        <p:spPr>
          <a:xfrm>
            <a:off x="29477" y="-3547"/>
            <a:ext cx="9036496" cy="1497798"/>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endParaRPr lang="de-LU" sz="4000" dirty="0">
              <a:solidFill>
                <a:srgbClr val="0070C0"/>
              </a:solidFill>
            </a:endParaRPr>
          </a:p>
        </p:txBody>
      </p:sp>
      <p:sp>
        <p:nvSpPr>
          <p:cNvPr id="7" name="Inhaltsplatzhalter 2">
            <a:extLst>
              <a:ext uri="{FF2B5EF4-FFF2-40B4-BE49-F238E27FC236}">
                <a16:creationId xmlns:a16="http://schemas.microsoft.com/office/drawing/2014/main" id="{FBFFED6C-08D8-499A-8D7E-1A09F18A97B4}"/>
              </a:ext>
            </a:extLst>
          </p:cNvPr>
          <p:cNvSpPr txBox="1">
            <a:spLocks/>
          </p:cNvSpPr>
          <p:nvPr/>
        </p:nvSpPr>
        <p:spPr>
          <a:xfrm>
            <a:off x="208989" y="1844824"/>
            <a:ext cx="8856984" cy="5190593"/>
          </a:xfrm>
          <a:prstGeom prst="rect">
            <a:avLst/>
          </a:prstGeom>
        </p:spPr>
        <p:txBody>
          <a:bodyPr vert="horz" lIns="0" tIns="45720" rIns="0" bIns="45720" rtlCol="0">
            <a:normAutofit fontScale="47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42900" indent="-342900">
              <a:buFont typeface="Wingdings" panose="05000000000000000000" pitchFamily="2" charset="2"/>
              <a:buChar char="Ø"/>
            </a:pPr>
            <a:r>
              <a:rPr lang="fr-FR" sz="3600" dirty="0">
                <a:solidFill>
                  <a:schemeClr val="tx1"/>
                </a:solidFill>
              </a:rPr>
              <a:t>Accompagnement individuel et soutien tout au long du processus d’apprentissage.</a:t>
            </a:r>
          </a:p>
          <a:p>
            <a:pPr marL="0" indent="0">
              <a:buNone/>
            </a:pPr>
            <a:endParaRPr lang="fr-FR" sz="3600" dirty="0">
              <a:solidFill>
                <a:schemeClr val="tx1"/>
              </a:solidFill>
            </a:endParaRPr>
          </a:p>
          <a:p>
            <a:pPr marL="342900" indent="-342900">
              <a:buFont typeface="Wingdings" panose="05000000000000000000" pitchFamily="2" charset="2"/>
              <a:buChar char="Ø"/>
            </a:pPr>
            <a:r>
              <a:rPr lang="fr-FR" sz="3600" dirty="0">
                <a:solidFill>
                  <a:schemeClr val="tx1"/>
                </a:solidFill>
              </a:rPr>
              <a:t>Aide le*la stagiaire à développer ses compétences et la conscience de ses forces et ses faiblesses.</a:t>
            </a:r>
          </a:p>
          <a:p>
            <a:pPr marL="0" indent="0">
              <a:buNone/>
            </a:pPr>
            <a:endParaRPr lang="fr-FR" sz="3600" dirty="0">
              <a:solidFill>
                <a:schemeClr val="tx1"/>
              </a:solidFill>
            </a:endParaRPr>
          </a:p>
          <a:p>
            <a:pPr marL="342900" indent="-342900">
              <a:buFont typeface="Wingdings" panose="05000000000000000000" pitchFamily="2" charset="2"/>
              <a:buChar char="Ø"/>
            </a:pPr>
            <a:r>
              <a:rPr lang="fr-FR" sz="3600" dirty="0">
                <a:solidFill>
                  <a:schemeClr val="tx1"/>
                </a:solidFill>
              </a:rPr>
              <a:t>Conseille  le*la stagiaire durant la phase de réflexion et le soutien en vue de prendre les bonnes décisions.</a:t>
            </a:r>
          </a:p>
          <a:p>
            <a:pPr marL="0" indent="0">
              <a:buNone/>
            </a:pPr>
            <a:endParaRPr lang="fr-FR" sz="3600" dirty="0">
              <a:solidFill>
                <a:schemeClr val="tx1"/>
              </a:solidFill>
            </a:endParaRPr>
          </a:p>
          <a:p>
            <a:pPr marL="342900" indent="-342900">
              <a:buFont typeface="Wingdings" panose="05000000000000000000" pitchFamily="2" charset="2"/>
              <a:buChar char="Ø"/>
            </a:pPr>
            <a:r>
              <a:rPr lang="fr-FR" sz="3600" dirty="0">
                <a:solidFill>
                  <a:schemeClr val="tx1"/>
                </a:solidFill>
              </a:rPr>
              <a:t>Encourage le*la stagiaire de faire régulièrement des réflexions tout au long du stage.</a:t>
            </a:r>
          </a:p>
          <a:p>
            <a:pPr marL="0" indent="0">
              <a:buNone/>
            </a:pPr>
            <a:endParaRPr lang="fr-FR" sz="3600" dirty="0">
              <a:solidFill>
                <a:schemeClr val="tx1"/>
              </a:solidFill>
            </a:endParaRPr>
          </a:p>
          <a:p>
            <a:pPr marL="342900" indent="-342900">
              <a:buFont typeface="Wingdings" panose="05000000000000000000" pitchFamily="2" charset="2"/>
              <a:buChar char="Ø"/>
            </a:pPr>
            <a:r>
              <a:rPr lang="fr-FR" sz="3600" dirty="0">
                <a:solidFill>
                  <a:schemeClr val="tx1"/>
                </a:solidFill>
              </a:rPr>
              <a:t>Evaluation formative et certificative des compétences.</a:t>
            </a:r>
          </a:p>
          <a:p>
            <a:pPr marL="0" indent="0">
              <a:buNone/>
            </a:pPr>
            <a:endParaRPr lang="fr-FR" sz="3600" dirty="0">
              <a:solidFill>
                <a:schemeClr val="tx1"/>
              </a:solidFill>
            </a:endParaRPr>
          </a:p>
          <a:p>
            <a:pPr marL="342900" indent="-342900">
              <a:buFont typeface="Wingdings" panose="05000000000000000000" pitchFamily="2" charset="2"/>
              <a:buChar char="Ø"/>
            </a:pPr>
            <a:r>
              <a:rPr lang="fr-FR" sz="3600" dirty="0">
                <a:solidFill>
                  <a:schemeClr val="tx1"/>
                </a:solidFill>
              </a:rPr>
              <a:t>L'enseignant*e PRAPR est toujours 1er interlocuteur*</a:t>
            </a:r>
            <a:r>
              <a:rPr lang="fr-FR" sz="3600" dirty="0" err="1">
                <a:solidFill>
                  <a:schemeClr val="tx1"/>
                </a:solidFill>
              </a:rPr>
              <a:t>trice</a:t>
            </a:r>
            <a:r>
              <a:rPr lang="fr-FR" sz="3600" dirty="0">
                <a:solidFill>
                  <a:schemeClr val="tx1"/>
                </a:solidFill>
              </a:rPr>
              <a:t> des tuteurs*</a:t>
            </a:r>
            <a:r>
              <a:rPr lang="fr-FR" sz="3600" dirty="0" err="1">
                <a:solidFill>
                  <a:schemeClr val="tx1"/>
                </a:solidFill>
              </a:rPr>
              <a:t>trices</a:t>
            </a:r>
            <a:r>
              <a:rPr lang="fr-FR" sz="3600" dirty="0">
                <a:solidFill>
                  <a:schemeClr val="tx1"/>
                </a:solidFill>
              </a:rPr>
              <a:t> en cas de problèmes sur le lieu de stage</a:t>
            </a:r>
          </a:p>
          <a:p>
            <a:endParaRPr lang="fr-FR" sz="2800" dirty="0"/>
          </a:p>
          <a:p>
            <a:r>
              <a:rPr lang="fr-FR" dirty="0"/>
              <a:t> </a:t>
            </a:r>
          </a:p>
        </p:txBody>
      </p:sp>
    </p:spTree>
    <p:extLst>
      <p:ext uri="{BB962C8B-B14F-4D97-AF65-F5344CB8AC3E}">
        <p14:creationId xmlns:p14="http://schemas.microsoft.com/office/powerpoint/2010/main" val="1698002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FB8FAE-3194-4346-85B5-FEB35B6D46C4}"/>
              </a:ext>
            </a:extLst>
          </p:cNvPr>
          <p:cNvSpPr>
            <a:spLocks noGrp="1"/>
          </p:cNvSpPr>
          <p:nvPr>
            <p:ph type="title"/>
          </p:nvPr>
        </p:nvSpPr>
        <p:spPr>
          <a:xfrm>
            <a:off x="457200" y="152718"/>
            <a:ext cx="8507288" cy="1371600"/>
          </a:xfrm>
        </p:spPr>
        <p:txBody>
          <a:bodyPr>
            <a:normAutofit/>
          </a:bodyPr>
          <a:lstStyle/>
          <a:p>
            <a:r>
              <a:rPr lang="fr-FR" dirty="0" err="1">
                <a:solidFill>
                  <a:schemeClr val="accent2"/>
                </a:solidFill>
              </a:rPr>
              <a:t>ORDrE</a:t>
            </a:r>
            <a:r>
              <a:rPr lang="fr-FR" dirty="0">
                <a:solidFill>
                  <a:schemeClr val="accent2"/>
                </a:solidFill>
              </a:rPr>
              <a:t> Du JOUR du 07.12.23</a:t>
            </a:r>
            <a:br>
              <a:rPr lang="fr-FR" dirty="0"/>
            </a:br>
            <a:endParaRPr lang="de-DE" dirty="0"/>
          </a:p>
        </p:txBody>
      </p:sp>
      <p:sp>
        <p:nvSpPr>
          <p:cNvPr id="3" name="Inhaltsplatzhalter 2">
            <a:extLst>
              <a:ext uri="{FF2B5EF4-FFF2-40B4-BE49-F238E27FC236}">
                <a16:creationId xmlns:a16="http://schemas.microsoft.com/office/drawing/2014/main" id="{1FBD83E6-F512-1846-9160-BA0A434472B4}"/>
              </a:ext>
            </a:extLst>
          </p:cNvPr>
          <p:cNvSpPr>
            <a:spLocks noGrp="1"/>
          </p:cNvSpPr>
          <p:nvPr>
            <p:ph idx="1"/>
          </p:nvPr>
        </p:nvSpPr>
        <p:spPr/>
        <p:txBody>
          <a:bodyPr/>
          <a:lstStyle/>
          <a:p>
            <a:pPr algn="ctr"/>
            <a:endParaRPr lang="fr-FR" dirty="0"/>
          </a:p>
          <a:p>
            <a:pPr marL="342900" indent="-342900">
              <a:lnSpc>
                <a:spcPct val="150000"/>
              </a:lnSpc>
              <a:buFont typeface="Arial" panose="020B0604020202020204" pitchFamily="34" charset="0"/>
              <a:buChar char="•"/>
            </a:pPr>
            <a:r>
              <a:rPr lang="de-DE" sz="2800" dirty="0"/>
              <a:t>Réunion </a:t>
            </a:r>
            <a:r>
              <a:rPr lang="de-DE" sz="2800" dirty="0" err="1"/>
              <a:t>d‘information</a:t>
            </a:r>
            <a:r>
              <a:rPr lang="de-DE" sz="2800" dirty="0"/>
              <a:t> et </a:t>
            </a:r>
            <a:r>
              <a:rPr lang="de-DE" sz="2800" dirty="0" err="1"/>
              <a:t>d‘échange</a:t>
            </a:r>
            <a:r>
              <a:rPr lang="de-DE" sz="2800" dirty="0"/>
              <a:t> </a:t>
            </a:r>
            <a:r>
              <a:rPr lang="de-DE" sz="2800" dirty="0" err="1"/>
              <a:t>concernant</a:t>
            </a:r>
            <a:r>
              <a:rPr lang="de-DE" sz="2800" dirty="0"/>
              <a:t> le </a:t>
            </a:r>
            <a:r>
              <a:rPr lang="fr-FR" sz="2800" dirty="0"/>
              <a:t>Stage de perfectionnement et d’ouverture à la vie professionnelle</a:t>
            </a:r>
            <a:endParaRPr lang="de-DE" sz="2800" dirty="0"/>
          </a:p>
          <a:p>
            <a:pPr marL="342900" indent="-342900">
              <a:lnSpc>
                <a:spcPct val="150000"/>
              </a:lnSpc>
              <a:buFont typeface="Arial" panose="020B0604020202020204" pitchFamily="34" charset="0"/>
              <a:buChar char="•"/>
            </a:pPr>
            <a:r>
              <a:rPr lang="de-DE" sz="2800" dirty="0"/>
              <a:t>Vos </a:t>
            </a:r>
            <a:r>
              <a:rPr lang="de-DE" sz="2800" dirty="0" err="1"/>
              <a:t>questions</a:t>
            </a:r>
            <a:endParaRPr lang="de-DE" sz="2800" dirty="0"/>
          </a:p>
        </p:txBody>
      </p:sp>
    </p:spTree>
    <p:extLst>
      <p:ext uri="{BB962C8B-B14F-4D97-AF65-F5344CB8AC3E}">
        <p14:creationId xmlns:p14="http://schemas.microsoft.com/office/powerpoint/2010/main" val="2133729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BC2089-C289-3E44-AFDD-35D17F06397B}"/>
              </a:ext>
            </a:extLst>
          </p:cNvPr>
          <p:cNvSpPr>
            <a:spLocks noGrp="1"/>
          </p:cNvSpPr>
          <p:nvPr>
            <p:ph type="title"/>
          </p:nvPr>
        </p:nvSpPr>
        <p:spPr>
          <a:xfrm>
            <a:off x="457200" y="152718"/>
            <a:ext cx="5791200" cy="179938"/>
          </a:xfrm>
        </p:spPr>
        <p:txBody>
          <a:bodyPr>
            <a:normAutofit fontScale="90000"/>
          </a:bodyPr>
          <a:lstStyle/>
          <a:p>
            <a:endParaRPr lang="de-DE" dirty="0"/>
          </a:p>
        </p:txBody>
      </p:sp>
      <p:sp>
        <p:nvSpPr>
          <p:cNvPr id="3" name="Inhaltsplatzhalter 2">
            <a:extLst>
              <a:ext uri="{FF2B5EF4-FFF2-40B4-BE49-F238E27FC236}">
                <a16:creationId xmlns:a16="http://schemas.microsoft.com/office/drawing/2014/main" id="{EA9360C9-4AD7-E245-92AB-FEC74F1A7162}"/>
              </a:ext>
            </a:extLst>
          </p:cNvPr>
          <p:cNvSpPr>
            <a:spLocks noGrp="1"/>
          </p:cNvSpPr>
          <p:nvPr>
            <p:ph idx="1"/>
          </p:nvPr>
        </p:nvSpPr>
        <p:spPr>
          <a:xfrm>
            <a:off x="457200" y="548680"/>
            <a:ext cx="7620000" cy="5577483"/>
          </a:xfrm>
        </p:spPr>
        <p:txBody>
          <a:bodyPr>
            <a:normAutofit fontScale="92500"/>
          </a:bodyPr>
          <a:lstStyle/>
          <a:p>
            <a:pPr marL="457200" indent="-457200">
              <a:buFont typeface="Wingdings" pitchFamily="2" charset="2"/>
              <a:buChar char="Ø"/>
            </a:pPr>
            <a:r>
              <a:rPr lang="fr-FR" sz="2800" dirty="0"/>
              <a:t>2 visites sur le lieu de stage</a:t>
            </a:r>
          </a:p>
          <a:p>
            <a:pPr marL="457200" indent="-457200">
              <a:buFont typeface="Wingdings" pitchFamily="2" charset="2"/>
              <a:buChar char="Ø"/>
            </a:pPr>
            <a:r>
              <a:rPr lang="fr-FR" sz="2800" dirty="0"/>
              <a:t>Evaluation lors de la 2ième visite    (06.03 – 24.03.23) (à remettre une copie signée aux étudiants*es)</a:t>
            </a:r>
          </a:p>
          <a:p>
            <a:pPr marL="457200" indent="-457200">
              <a:buFont typeface="Wingdings" pitchFamily="2" charset="2"/>
              <a:buChar char="Ø"/>
            </a:pPr>
            <a:r>
              <a:rPr lang="fr-FR" sz="2800" dirty="0"/>
              <a:t>Feedback et validation du thème du projet lors de la 1</a:t>
            </a:r>
            <a:r>
              <a:rPr lang="fr-FR" sz="2800" baseline="30000" dirty="0"/>
              <a:t>ière</a:t>
            </a:r>
            <a:r>
              <a:rPr lang="fr-FR" sz="2800" dirty="0"/>
              <a:t> visite</a:t>
            </a:r>
          </a:p>
          <a:p>
            <a:pPr marL="457200" indent="-457200">
              <a:buFont typeface="Wingdings" pitchFamily="2" charset="2"/>
              <a:buChar char="Ø"/>
            </a:pPr>
            <a:r>
              <a:rPr lang="fr-FR" sz="2800" dirty="0"/>
              <a:t>Vérifier si les stagiaires ont remis le mémoire à l’institution</a:t>
            </a:r>
          </a:p>
          <a:p>
            <a:pPr marL="457200" indent="-457200">
              <a:buFont typeface="Wingdings" pitchFamily="2" charset="2"/>
              <a:buChar char="Ø"/>
            </a:pPr>
            <a:r>
              <a:rPr lang="fr-FR" sz="2800" dirty="0"/>
              <a:t>Note ACTPS (copie signée pour étudiants*tes)</a:t>
            </a:r>
          </a:p>
          <a:p>
            <a:pPr marL="457200" indent="-457200">
              <a:buFont typeface="Wingdings" pitchFamily="2" charset="2"/>
              <a:buChar char="Ø"/>
            </a:pPr>
            <a:r>
              <a:rPr lang="fr-FR" sz="2800" dirty="0"/>
              <a:t>Note MEMST: </a:t>
            </a:r>
            <a:r>
              <a:rPr lang="fr-FR" sz="2800" dirty="0">
                <a:highlight>
                  <a:srgbClr val="FF0000"/>
                </a:highlight>
              </a:rPr>
              <a:t>ne pas communiquer la  note!</a:t>
            </a:r>
          </a:p>
          <a:p>
            <a:endParaRPr lang="de-DE" dirty="0"/>
          </a:p>
        </p:txBody>
      </p:sp>
    </p:spTree>
    <p:extLst>
      <p:ext uri="{BB962C8B-B14F-4D97-AF65-F5344CB8AC3E}">
        <p14:creationId xmlns:p14="http://schemas.microsoft.com/office/powerpoint/2010/main" val="4083945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7200800" cy="1080120"/>
          </a:xfrm>
        </p:spPr>
        <p:txBody>
          <a:bodyPr>
            <a:normAutofit fontScale="90000"/>
          </a:bodyPr>
          <a:lstStyle/>
          <a:p>
            <a:pPr algn="ctr"/>
            <a:r>
              <a:rPr lang="de-LU" dirty="0" err="1">
                <a:solidFill>
                  <a:srgbClr val="0070C0"/>
                </a:solidFill>
              </a:rPr>
              <a:t>évaluation</a:t>
            </a:r>
            <a:br>
              <a:rPr lang="de-LU" dirty="0">
                <a:solidFill>
                  <a:srgbClr val="0070C0"/>
                </a:solidFill>
              </a:rPr>
            </a:br>
            <a:r>
              <a:rPr lang="de-LU" dirty="0" err="1">
                <a:solidFill>
                  <a:srgbClr val="0070C0"/>
                </a:solidFill>
              </a:rPr>
              <a:t>Pratique</a:t>
            </a:r>
            <a:r>
              <a:rPr lang="de-LU" dirty="0">
                <a:solidFill>
                  <a:srgbClr val="0070C0"/>
                </a:solidFill>
              </a:rPr>
              <a:t> </a:t>
            </a:r>
            <a:r>
              <a:rPr lang="fr-LU" noProof="1">
                <a:solidFill>
                  <a:srgbClr val="0070C0"/>
                </a:solidFill>
              </a:rPr>
              <a:t>Professionnelle</a:t>
            </a:r>
            <a:endParaRPr lang="lb-LU" dirty="0"/>
          </a:p>
        </p:txBody>
      </p:sp>
      <p:sp>
        <p:nvSpPr>
          <p:cNvPr id="3" name="Content Placeholder 2"/>
          <p:cNvSpPr>
            <a:spLocks noGrp="1"/>
          </p:cNvSpPr>
          <p:nvPr>
            <p:ph idx="1"/>
          </p:nvPr>
        </p:nvSpPr>
        <p:spPr>
          <a:xfrm>
            <a:off x="457200" y="1484784"/>
            <a:ext cx="8507288" cy="5040560"/>
          </a:xfrm>
        </p:spPr>
        <p:txBody>
          <a:bodyPr>
            <a:normAutofit/>
          </a:bodyPr>
          <a:lstStyle/>
          <a:p>
            <a:pPr marL="457200" indent="-457200">
              <a:buFont typeface="Wingdings" panose="05000000000000000000" pitchFamily="2" charset="2"/>
              <a:buChar char="Ø"/>
            </a:pPr>
            <a:r>
              <a:rPr lang="fr-FR" sz="2800" dirty="0"/>
              <a:t>Activité pédagogique du stagiaire : (20 P)</a:t>
            </a:r>
          </a:p>
          <a:p>
            <a:pPr marL="504000"/>
            <a:r>
              <a:rPr lang="fr-FR" sz="2800" dirty="0"/>
              <a:t>Indice 3</a:t>
            </a:r>
            <a:r>
              <a:rPr lang="de-LU" sz="2800" dirty="0"/>
              <a:t> </a:t>
            </a:r>
          </a:p>
          <a:p>
            <a:pPr marL="504000"/>
            <a:r>
              <a:rPr lang="lb-LU" sz="2800" b="0" dirty="0">
                <a:highlight>
                  <a:srgbClr val="FFFF00"/>
                </a:highlight>
              </a:rPr>
              <a:t>Tuteur*trice et enseignant*e PRAPR</a:t>
            </a:r>
          </a:p>
          <a:p>
            <a:pPr marL="457200" indent="-457200">
              <a:buFont typeface="Wingdings" panose="05000000000000000000" pitchFamily="2" charset="2"/>
              <a:buChar char="Ø"/>
            </a:pPr>
            <a:r>
              <a:rPr lang="fr-FR" sz="2800" dirty="0"/>
              <a:t>Mémoire de stage</a:t>
            </a:r>
            <a:r>
              <a:rPr lang="de-LU" sz="2800" dirty="0"/>
              <a:t> </a:t>
            </a:r>
            <a:r>
              <a:rPr lang="fr-FR" sz="2800" dirty="0"/>
              <a:t>: </a:t>
            </a:r>
          </a:p>
          <a:p>
            <a:r>
              <a:rPr lang="fr-FR" sz="2800" dirty="0"/>
              <a:t>	</a:t>
            </a:r>
            <a:r>
              <a:rPr lang="de-LU" sz="2800" dirty="0" err="1"/>
              <a:t>Indice</a:t>
            </a:r>
            <a:r>
              <a:rPr lang="de-LU" sz="2800" dirty="0"/>
              <a:t> 4</a:t>
            </a:r>
          </a:p>
          <a:p>
            <a:pPr marL="504000"/>
            <a:r>
              <a:rPr lang="lb-LU" sz="2800" dirty="0"/>
              <a:t>Ecrit </a:t>
            </a:r>
            <a:r>
              <a:rPr lang="fr-FR" sz="2800" dirty="0"/>
              <a:t>: (12/20 P)</a:t>
            </a:r>
            <a:endParaRPr lang="lb-LU" sz="2800" dirty="0"/>
          </a:p>
          <a:p>
            <a:pPr marL="504000"/>
            <a:r>
              <a:rPr lang="lb-LU" sz="2800" dirty="0"/>
              <a:t>Soutenance: </a:t>
            </a:r>
            <a:r>
              <a:rPr lang="fr-FR" sz="2800" dirty="0"/>
              <a:t>: (08/20 P)</a:t>
            </a:r>
          </a:p>
          <a:p>
            <a:pPr marL="504000"/>
            <a:r>
              <a:rPr lang="lb-LU" sz="2800" dirty="0">
                <a:highlight>
                  <a:srgbClr val="FFFF00"/>
                </a:highlight>
              </a:rPr>
              <a:t>Enseignant*e PRAPR + 2ième correcteur*trice</a:t>
            </a:r>
          </a:p>
          <a:p>
            <a:endParaRPr lang="lb-LU" sz="2800" dirty="0"/>
          </a:p>
          <a:p>
            <a:endParaRPr lang="lb-LU" sz="2800" dirty="0"/>
          </a:p>
          <a:p>
            <a:endParaRPr lang="lb-LU" sz="3600" dirty="0"/>
          </a:p>
          <a:p>
            <a:endParaRPr lang="lb-LU" dirty="0"/>
          </a:p>
        </p:txBody>
      </p:sp>
    </p:spTree>
    <p:extLst>
      <p:ext uri="{BB962C8B-B14F-4D97-AF65-F5344CB8AC3E}">
        <p14:creationId xmlns:p14="http://schemas.microsoft.com/office/powerpoint/2010/main" val="2542975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47664" y="188640"/>
            <a:ext cx="5791200" cy="1371600"/>
          </a:xfrm>
        </p:spPr>
        <p:txBody>
          <a:bodyPr>
            <a:normAutofit/>
          </a:bodyPr>
          <a:lstStyle/>
          <a:p>
            <a:pPr algn="ctr"/>
            <a:r>
              <a:rPr lang="de-LU" sz="3200" err="1">
                <a:solidFill>
                  <a:srgbClr val="0070C0"/>
                </a:solidFill>
              </a:rPr>
              <a:t>Visites</a:t>
            </a:r>
            <a:r>
              <a:rPr lang="de-LU" sz="3200">
                <a:solidFill>
                  <a:srgbClr val="0070C0"/>
                </a:solidFill>
              </a:rPr>
              <a:t> </a:t>
            </a:r>
            <a:r>
              <a:rPr lang="de-LU" sz="3200" err="1">
                <a:solidFill>
                  <a:srgbClr val="0070C0"/>
                </a:solidFill>
              </a:rPr>
              <a:t>dans</a:t>
            </a:r>
            <a:r>
              <a:rPr lang="de-LU" sz="3200">
                <a:solidFill>
                  <a:srgbClr val="0070C0"/>
                </a:solidFill>
              </a:rPr>
              <a:t> </a:t>
            </a:r>
            <a:r>
              <a:rPr lang="de-LU" sz="3200" err="1">
                <a:solidFill>
                  <a:srgbClr val="0070C0"/>
                </a:solidFill>
              </a:rPr>
              <a:t>l‘institution</a:t>
            </a:r>
            <a:endParaRPr lang="de-LU" sz="3200">
              <a:solidFill>
                <a:srgbClr val="0070C0"/>
              </a:solidFill>
            </a:endParaRPr>
          </a:p>
        </p:txBody>
      </p:sp>
      <p:sp>
        <p:nvSpPr>
          <p:cNvPr id="3" name="Inhaltsplatzhalter 2"/>
          <p:cNvSpPr>
            <a:spLocks noGrp="1"/>
          </p:cNvSpPr>
          <p:nvPr>
            <p:ph idx="1"/>
          </p:nvPr>
        </p:nvSpPr>
        <p:spPr>
          <a:xfrm>
            <a:off x="457200" y="1484784"/>
            <a:ext cx="8507288" cy="5184576"/>
          </a:xfrm>
        </p:spPr>
        <p:txBody>
          <a:bodyPr>
            <a:normAutofit/>
          </a:bodyPr>
          <a:lstStyle/>
          <a:p>
            <a:pPr marL="571500" indent="-571500">
              <a:buFont typeface="Wingdings" panose="05000000000000000000" pitchFamily="2" charset="2"/>
              <a:buChar char="Ø"/>
            </a:pPr>
            <a:r>
              <a:rPr lang="de-LU" sz="3600" dirty="0"/>
              <a:t>1ère </a:t>
            </a:r>
            <a:r>
              <a:rPr lang="de-LU" sz="3600" dirty="0" err="1"/>
              <a:t>visite</a:t>
            </a:r>
            <a:r>
              <a:rPr lang="de-LU" sz="3600" dirty="0"/>
              <a:t>: </a:t>
            </a:r>
            <a:r>
              <a:rPr lang="de-LU" sz="3600" b="0" dirty="0" err="1"/>
              <a:t>semaine</a:t>
            </a:r>
            <a:r>
              <a:rPr lang="de-LU" sz="3600" b="0" dirty="0"/>
              <a:t> de </a:t>
            </a:r>
            <a:r>
              <a:rPr lang="de-LU" sz="3600" b="0" dirty="0" err="1"/>
              <a:t>stage</a:t>
            </a:r>
            <a:r>
              <a:rPr lang="de-LU" sz="3600" b="0" dirty="0"/>
              <a:t> 3-5 </a:t>
            </a:r>
            <a:r>
              <a:rPr lang="de-LU" sz="3600" b="0" dirty="0">
                <a:highlight>
                  <a:srgbClr val="FFFF00"/>
                </a:highlight>
              </a:rPr>
              <a:t>(15.01 – 02.02.2022)</a:t>
            </a:r>
          </a:p>
          <a:p>
            <a:pPr marL="576000"/>
            <a:r>
              <a:rPr lang="de-LU" sz="3600" b="0" dirty="0"/>
              <a:t>Manuel de </a:t>
            </a:r>
            <a:r>
              <a:rPr lang="de-LU" sz="3600" b="0" dirty="0" err="1"/>
              <a:t>stage</a:t>
            </a:r>
            <a:r>
              <a:rPr lang="de-LU" sz="3600" b="0" dirty="0"/>
              <a:t> Page 41</a:t>
            </a:r>
          </a:p>
          <a:p>
            <a:pPr marL="576000"/>
            <a:endParaRPr lang="de-LU" sz="3600" dirty="0"/>
          </a:p>
          <a:p>
            <a:pPr marL="576000"/>
            <a:endParaRPr lang="de-LU" sz="3600" dirty="0"/>
          </a:p>
          <a:p>
            <a:pPr marL="576000"/>
            <a:r>
              <a:rPr lang="de-LU" sz="3600" dirty="0"/>
              <a:t>Validation du </a:t>
            </a:r>
            <a:r>
              <a:rPr lang="de-LU" sz="3600" dirty="0" err="1"/>
              <a:t>thème</a:t>
            </a:r>
            <a:r>
              <a:rPr lang="de-LU" sz="3600" dirty="0"/>
              <a:t> du </a:t>
            </a:r>
            <a:r>
              <a:rPr lang="de-LU" sz="3600" dirty="0" err="1"/>
              <a:t>projet</a:t>
            </a:r>
            <a:r>
              <a:rPr lang="de-LU" sz="3600" dirty="0"/>
              <a:t> par </a:t>
            </a:r>
            <a:r>
              <a:rPr lang="lb-LU" sz="3600" dirty="0"/>
              <a:t>tuteur*trice et enseignant*e PRAPR</a:t>
            </a:r>
            <a:endParaRPr lang="de-LU" sz="3600" dirty="0"/>
          </a:p>
          <a:p>
            <a:endParaRPr lang="de-LU" dirty="0"/>
          </a:p>
        </p:txBody>
      </p:sp>
    </p:spTree>
    <p:extLst>
      <p:ext uri="{BB962C8B-B14F-4D97-AF65-F5344CB8AC3E}">
        <p14:creationId xmlns:p14="http://schemas.microsoft.com/office/powerpoint/2010/main" val="1317471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E51AC8-3BF1-447E-010D-F3FAFE4027E0}"/>
              </a:ext>
            </a:extLst>
          </p:cNvPr>
          <p:cNvSpPr>
            <a:spLocks noGrp="1"/>
          </p:cNvSpPr>
          <p:nvPr>
            <p:ph type="title"/>
          </p:nvPr>
        </p:nvSpPr>
        <p:spPr>
          <a:xfrm>
            <a:off x="457200" y="152718"/>
            <a:ext cx="5791200" cy="107930"/>
          </a:xfrm>
        </p:spPr>
        <p:txBody>
          <a:bodyPr>
            <a:normAutofit fontScale="90000"/>
          </a:bodyPr>
          <a:lstStyle/>
          <a:p>
            <a:endParaRPr lang="de-DE" dirty="0"/>
          </a:p>
        </p:txBody>
      </p:sp>
      <p:sp>
        <p:nvSpPr>
          <p:cNvPr id="3" name="Inhaltsplatzhalter 2">
            <a:extLst>
              <a:ext uri="{FF2B5EF4-FFF2-40B4-BE49-F238E27FC236}">
                <a16:creationId xmlns:a16="http://schemas.microsoft.com/office/drawing/2014/main" id="{0FEEAD61-2245-90BA-B278-A220F37830C1}"/>
              </a:ext>
            </a:extLst>
          </p:cNvPr>
          <p:cNvSpPr>
            <a:spLocks noGrp="1"/>
          </p:cNvSpPr>
          <p:nvPr>
            <p:ph idx="1"/>
          </p:nvPr>
        </p:nvSpPr>
        <p:spPr>
          <a:xfrm>
            <a:off x="457200" y="368578"/>
            <a:ext cx="7620000" cy="5757585"/>
          </a:xfrm>
        </p:spPr>
        <p:txBody>
          <a:bodyPr/>
          <a:lstStyle/>
          <a:p>
            <a:pPr marL="571500" indent="-571500">
              <a:buFont typeface="Wingdings" panose="05000000000000000000" pitchFamily="2" charset="2"/>
              <a:buChar char="Ø"/>
            </a:pPr>
            <a:r>
              <a:rPr lang="de-LU" sz="2800" dirty="0"/>
              <a:t>2ième </a:t>
            </a:r>
            <a:r>
              <a:rPr lang="de-LU" sz="2800" dirty="0" err="1"/>
              <a:t>visite</a:t>
            </a:r>
            <a:r>
              <a:rPr lang="de-LU" sz="2800" dirty="0"/>
              <a:t>: </a:t>
            </a:r>
            <a:r>
              <a:rPr lang="de-LU" sz="2800" b="0" dirty="0" err="1"/>
              <a:t>semaine</a:t>
            </a:r>
            <a:r>
              <a:rPr lang="de-LU" sz="2800" b="0" dirty="0"/>
              <a:t> de </a:t>
            </a:r>
            <a:r>
              <a:rPr lang="de-LU" sz="2800" b="0" dirty="0" err="1"/>
              <a:t>stage</a:t>
            </a:r>
            <a:r>
              <a:rPr lang="de-LU" sz="2800" b="0" dirty="0"/>
              <a:t> 08-11 </a:t>
            </a:r>
            <a:r>
              <a:rPr lang="de-LU" sz="2800" b="0" dirty="0">
                <a:highlight>
                  <a:srgbClr val="FFFF00"/>
                </a:highlight>
              </a:rPr>
              <a:t>(04.03 – 29.03.2023) </a:t>
            </a:r>
          </a:p>
          <a:p>
            <a:r>
              <a:rPr lang="de-LU" sz="2800" dirty="0" err="1">
                <a:highlight>
                  <a:srgbClr val="FF0000"/>
                </a:highlight>
              </a:rPr>
              <a:t>Activité</a:t>
            </a:r>
            <a:r>
              <a:rPr lang="de-LU" sz="2800" dirty="0">
                <a:highlight>
                  <a:srgbClr val="FF0000"/>
                </a:highlight>
              </a:rPr>
              <a:t> 	en </a:t>
            </a:r>
            <a:r>
              <a:rPr lang="de-LU" sz="2800" dirty="0" err="1">
                <a:highlight>
                  <a:srgbClr val="FF0000"/>
                </a:highlight>
              </a:rPr>
              <a:t>relation</a:t>
            </a:r>
            <a:r>
              <a:rPr lang="de-LU" sz="2800" dirty="0">
                <a:highlight>
                  <a:srgbClr val="FF0000"/>
                </a:highlight>
              </a:rPr>
              <a:t> </a:t>
            </a:r>
            <a:r>
              <a:rPr lang="de-LU" sz="2800" dirty="0" err="1">
                <a:highlight>
                  <a:srgbClr val="FF0000"/>
                </a:highlight>
              </a:rPr>
              <a:t>avec</a:t>
            </a:r>
            <a:r>
              <a:rPr lang="de-LU" sz="2800" dirty="0">
                <a:highlight>
                  <a:srgbClr val="FF0000"/>
                </a:highlight>
              </a:rPr>
              <a:t> le </a:t>
            </a:r>
            <a:r>
              <a:rPr lang="de-LU" sz="2800" dirty="0" err="1">
                <a:highlight>
                  <a:srgbClr val="FF0000"/>
                </a:highlight>
              </a:rPr>
              <a:t>projet</a:t>
            </a:r>
            <a:endParaRPr lang="de-LU" sz="2800" dirty="0">
              <a:highlight>
                <a:srgbClr val="FF0000"/>
              </a:highlight>
            </a:endParaRPr>
          </a:p>
          <a:p>
            <a:endParaRPr lang="de-DE" dirty="0"/>
          </a:p>
        </p:txBody>
      </p:sp>
    </p:spTree>
    <p:extLst>
      <p:ext uri="{BB962C8B-B14F-4D97-AF65-F5344CB8AC3E}">
        <p14:creationId xmlns:p14="http://schemas.microsoft.com/office/powerpoint/2010/main" val="2467962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5CC0CD-DFCA-DD4E-8FB2-0FAED3623F9C}"/>
              </a:ext>
            </a:extLst>
          </p:cNvPr>
          <p:cNvSpPr>
            <a:spLocks noGrp="1"/>
          </p:cNvSpPr>
          <p:nvPr>
            <p:ph type="title"/>
          </p:nvPr>
        </p:nvSpPr>
        <p:spPr/>
        <p:txBody>
          <a:bodyPr/>
          <a:lstStyle/>
          <a:p>
            <a:r>
              <a:rPr lang="de-DE" sz="3200" dirty="0" err="1">
                <a:solidFill>
                  <a:srgbClr val="0070C0"/>
                </a:solidFill>
              </a:rPr>
              <a:t>Formalités</a:t>
            </a:r>
            <a:endParaRPr lang="de-DE" sz="3200" dirty="0">
              <a:solidFill>
                <a:srgbClr val="0070C0"/>
              </a:solidFill>
            </a:endParaRPr>
          </a:p>
        </p:txBody>
      </p:sp>
      <p:sp>
        <p:nvSpPr>
          <p:cNvPr id="3" name="Inhaltsplatzhalter 2">
            <a:extLst>
              <a:ext uri="{FF2B5EF4-FFF2-40B4-BE49-F238E27FC236}">
                <a16:creationId xmlns:a16="http://schemas.microsoft.com/office/drawing/2014/main" id="{F2244AC5-D4C7-EC4D-9800-93A97809E956}"/>
              </a:ext>
            </a:extLst>
          </p:cNvPr>
          <p:cNvSpPr>
            <a:spLocks noGrp="1"/>
          </p:cNvSpPr>
          <p:nvPr>
            <p:ph idx="1"/>
          </p:nvPr>
        </p:nvSpPr>
        <p:spPr>
          <a:xfrm>
            <a:off x="457200" y="1752600"/>
            <a:ext cx="8435280" cy="4952682"/>
          </a:xfrm>
        </p:spPr>
        <p:txBody>
          <a:bodyPr>
            <a:normAutofit/>
          </a:bodyPr>
          <a:lstStyle/>
          <a:p>
            <a:pPr marL="457200" indent="-457200" algn="just">
              <a:buFont typeface="Wingdings" panose="05000000000000000000" pitchFamily="2" charset="2"/>
              <a:buChar char="Ø"/>
            </a:pPr>
            <a:r>
              <a:rPr lang="fr-FR" sz="2800" dirty="0"/>
              <a:t>Envergure du mémoire: 11.000-14.000 mots; hors 1ère page, index, annexes, </a:t>
            </a:r>
            <a:r>
              <a:rPr lang="fr-FR" sz="2800" dirty="0" err="1"/>
              <a:t>bibliopraphie</a:t>
            </a:r>
            <a:endParaRPr lang="fr-FR" sz="2800" dirty="0">
              <a:cs typeface="Arial"/>
            </a:endParaRPr>
          </a:p>
          <a:p>
            <a:pPr marL="457200" indent="-457200" algn="just">
              <a:buFont typeface="Wingdings" panose="05000000000000000000" pitchFamily="2" charset="2"/>
              <a:buChar char="Ø"/>
            </a:pPr>
            <a:r>
              <a:rPr lang="fr-FR" sz="2800" dirty="0"/>
              <a:t>Date de remise mémoire</a:t>
            </a:r>
          </a:p>
          <a:p>
            <a:pPr marL="503555" algn="just"/>
            <a:r>
              <a:rPr lang="fr-FR" sz="2800" dirty="0"/>
              <a:t>17.04.2023: version électronique </a:t>
            </a:r>
            <a:r>
              <a:rPr lang="fr-FR" sz="2800" dirty="0">
                <a:highlight>
                  <a:srgbClr val="FFFF00"/>
                </a:highlight>
              </a:rPr>
              <a:t>(le nouveau lien suivra)</a:t>
            </a:r>
            <a:endParaRPr lang="fr-FR" sz="2800" dirty="0">
              <a:highlight>
                <a:srgbClr val="FFFF00"/>
              </a:highlight>
              <a:cs typeface="Arial"/>
            </a:endParaRPr>
          </a:p>
          <a:p>
            <a:pPr marL="457200" indent="-457200" algn="just">
              <a:buFont typeface="Wingdings" panose="05000000000000000000" pitchFamily="2" charset="2"/>
              <a:buChar char="Ø"/>
            </a:pPr>
            <a:r>
              <a:rPr lang="fr-FR" sz="2800" dirty="0"/>
              <a:t>Soutenances: 08.05.23 au 23.06.23 </a:t>
            </a:r>
          </a:p>
          <a:p>
            <a:pPr algn="just"/>
            <a:r>
              <a:rPr lang="fr-FR" sz="2800" dirty="0"/>
              <a:t>	(6 semaines)</a:t>
            </a:r>
          </a:p>
          <a:p>
            <a:endParaRPr lang="de-DE" dirty="0"/>
          </a:p>
        </p:txBody>
      </p:sp>
    </p:spTree>
    <p:extLst>
      <p:ext uri="{BB962C8B-B14F-4D97-AF65-F5344CB8AC3E}">
        <p14:creationId xmlns:p14="http://schemas.microsoft.com/office/powerpoint/2010/main" val="4940026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540" y="2420888"/>
            <a:ext cx="8208912" cy="1371600"/>
          </a:xfrm>
        </p:spPr>
        <p:txBody>
          <a:bodyPr>
            <a:normAutofit/>
          </a:bodyPr>
          <a:lstStyle/>
          <a:p>
            <a:r>
              <a:rPr lang="lb-LU">
                <a:solidFill>
                  <a:schemeClr val="accent2"/>
                </a:solidFill>
              </a:rPr>
              <a:t>Les rôles</a:t>
            </a:r>
          </a:p>
        </p:txBody>
      </p:sp>
    </p:spTree>
    <p:extLst>
      <p:ext uri="{BB962C8B-B14F-4D97-AF65-F5344CB8AC3E}">
        <p14:creationId xmlns:p14="http://schemas.microsoft.com/office/powerpoint/2010/main" val="25191994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20000" cy="792088"/>
          </a:xfrm>
        </p:spPr>
        <p:txBody>
          <a:bodyPr>
            <a:noAutofit/>
          </a:bodyPr>
          <a:lstStyle/>
          <a:p>
            <a:r>
              <a:rPr lang="fr-LU" sz="3200">
                <a:solidFill>
                  <a:schemeClr val="accent2"/>
                </a:solidFill>
              </a:rPr>
              <a:t>Rôle des élèves</a:t>
            </a:r>
          </a:p>
        </p:txBody>
      </p:sp>
      <p:sp>
        <p:nvSpPr>
          <p:cNvPr id="3" name="Content Placeholder 2"/>
          <p:cNvSpPr>
            <a:spLocks noGrp="1"/>
          </p:cNvSpPr>
          <p:nvPr>
            <p:ph idx="1"/>
          </p:nvPr>
        </p:nvSpPr>
        <p:spPr>
          <a:xfrm>
            <a:off x="467544" y="1412776"/>
            <a:ext cx="8424936" cy="5093643"/>
          </a:xfrm>
        </p:spPr>
        <p:txBody>
          <a:bodyPr>
            <a:normAutofit/>
          </a:bodyPr>
          <a:lstStyle/>
          <a:p>
            <a:pPr marL="342900" indent="-342900">
              <a:lnSpc>
                <a:spcPct val="150000"/>
              </a:lnSpc>
              <a:buFont typeface="Arial" panose="020B0604020202020204" pitchFamily="34" charset="0"/>
              <a:buChar char="•"/>
            </a:pPr>
            <a:r>
              <a:rPr lang="fr-FR" dirty="0"/>
              <a:t>recueillent le plus d'expériences et d'informations possible </a:t>
            </a:r>
            <a:r>
              <a:rPr lang="fr-FR" b="0" dirty="0"/>
              <a:t>afin de développer les 6 compétences visées (la grille d’évaluation certificative est en cours de modification et sera prête au début du stage)</a:t>
            </a:r>
          </a:p>
          <a:p>
            <a:pPr marL="342900" indent="-342900">
              <a:lnSpc>
                <a:spcPct val="150000"/>
              </a:lnSpc>
              <a:buFont typeface="Arial" panose="020B0604020202020204" pitchFamily="34" charset="0"/>
              <a:buChar char="•"/>
            </a:pPr>
            <a:r>
              <a:rPr lang="fr-FR" b="0" dirty="0"/>
              <a:t>évaluent leurs compétences personnelles et leurs </a:t>
            </a:r>
            <a:r>
              <a:rPr lang="fr-FR" dirty="0"/>
              <a:t>attitudes de base</a:t>
            </a:r>
          </a:p>
          <a:p>
            <a:pPr marL="342900" indent="-342900">
              <a:lnSpc>
                <a:spcPct val="150000"/>
              </a:lnSpc>
              <a:buFont typeface="Arial" panose="020B0604020202020204" pitchFamily="34" charset="0"/>
              <a:buChar char="•"/>
            </a:pPr>
            <a:r>
              <a:rPr lang="fr-FR" b="0" dirty="0"/>
              <a:t>se </a:t>
            </a:r>
            <a:r>
              <a:rPr lang="fr-FR" dirty="0"/>
              <a:t>fixent des objectifs d'apprentissage </a:t>
            </a:r>
            <a:r>
              <a:rPr lang="fr-FR" b="0" dirty="0"/>
              <a:t>/ de développement personnels selon le principe SMART</a:t>
            </a:r>
          </a:p>
          <a:p>
            <a:pPr marL="342900" indent="-342900">
              <a:lnSpc>
                <a:spcPct val="150000"/>
              </a:lnSpc>
              <a:buFont typeface="Arial" panose="020B0604020202020204" pitchFamily="34" charset="0"/>
              <a:buChar char="•"/>
            </a:pPr>
            <a:r>
              <a:rPr lang="fr-FR" dirty="0"/>
              <a:t>sont eux-mêmes responsables de leur propre apprentissage</a:t>
            </a:r>
          </a:p>
          <a:p>
            <a:pPr marL="342900" indent="-342900">
              <a:lnSpc>
                <a:spcPct val="150000"/>
              </a:lnSpc>
              <a:buFont typeface="Arial" panose="020B0604020202020204" pitchFamily="34" charset="0"/>
              <a:buChar char="•"/>
            </a:pPr>
            <a:r>
              <a:rPr lang="fr-FR" b="0" dirty="0"/>
              <a:t>font preuve d'un début </a:t>
            </a:r>
            <a:r>
              <a:rPr lang="fr-FR" dirty="0"/>
              <a:t>d'autoréflexion</a:t>
            </a:r>
          </a:p>
          <a:p>
            <a:pPr marL="342900" indent="-342900">
              <a:lnSpc>
                <a:spcPct val="150000"/>
              </a:lnSpc>
              <a:buFont typeface="Arial" panose="020B0604020202020204" pitchFamily="34" charset="0"/>
              <a:buChar char="•"/>
            </a:pPr>
            <a:endParaRPr lang="fr-LU" noProof="1"/>
          </a:p>
        </p:txBody>
      </p:sp>
    </p:spTree>
    <p:extLst>
      <p:ext uri="{BB962C8B-B14F-4D97-AF65-F5344CB8AC3E}">
        <p14:creationId xmlns:p14="http://schemas.microsoft.com/office/powerpoint/2010/main" val="42625628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20000" cy="792088"/>
          </a:xfrm>
        </p:spPr>
        <p:txBody>
          <a:bodyPr>
            <a:noAutofit/>
          </a:bodyPr>
          <a:lstStyle/>
          <a:p>
            <a:r>
              <a:rPr lang="fr-LU" sz="3200" dirty="0">
                <a:solidFill>
                  <a:schemeClr val="accent2"/>
                </a:solidFill>
              </a:rPr>
              <a:t>Rôle des Tuteurs*</a:t>
            </a:r>
            <a:r>
              <a:rPr lang="fr-LU" sz="3200" dirty="0" err="1">
                <a:solidFill>
                  <a:schemeClr val="accent2"/>
                </a:solidFill>
              </a:rPr>
              <a:t>trices</a:t>
            </a:r>
            <a:endParaRPr lang="fr-LU" sz="3200" dirty="0">
              <a:solidFill>
                <a:schemeClr val="accent2"/>
              </a:solidFill>
            </a:endParaRPr>
          </a:p>
        </p:txBody>
      </p:sp>
      <p:sp>
        <p:nvSpPr>
          <p:cNvPr id="3" name="Content Placeholder 2"/>
          <p:cNvSpPr>
            <a:spLocks noGrp="1"/>
          </p:cNvSpPr>
          <p:nvPr>
            <p:ph idx="1"/>
          </p:nvPr>
        </p:nvSpPr>
        <p:spPr>
          <a:xfrm>
            <a:off x="467544" y="1340768"/>
            <a:ext cx="8424936" cy="4824536"/>
          </a:xfrm>
        </p:spPr>
        <p:txBody>
          <a:bodyPr>
            <a:normAutofit/>
          </a:bodyPr>
          <a:lstStyle/>
          <a:p>
            <a:pPr marL="342900" lvl="0" indent="-342900">
              <a:lnSpc>
                <a:spcPct val="160000"/>
              </a:lnSpc>
              <a:buFont typeface="Arial" panose="020B0604020202020204" pitchFamily="34" charset="0"/>
              <a:buChar char="•"/>
            </a:pPr>
            <a:r>
              <a:rPr lang="fr-FR" b="0" dirty="0"/>
              <a:t>Initier au et inclure l’élève dans le quotidien professionnel</a:t>
            </a:r>
            <a:endParaRPr lang="de-LU" b="0" dirty="0"/>
          </a:p>
          <a:p>
            <a:pPr marL="342900" lvl="0" indent="-342900">
              <a:lnSpc>
                <a:spcPct val="160000"/>
              </a:lnSpc>
              <a:buFont typeface="Arial" panose="020B0604020202020204" pitchFamily="34" charset="0"/>
              <a:buChar char="•"/>
            </a:pPr>
            <a:r>
              <a:rPr lang="fr-FR" b="0" dirty="0"/>
              <a:t>Informer sur le concept pédagogique et les processus de travail quotidiens</a:t>
            </a:r>
            <a:endParaRPr lang="de-LU" b="0" dirty="0"/>
          </a:p>
          <a:p>
            <a:pPr marL="342900" lvl="0" indent="-342900">
              <a:lnSpc>
                <a:spcPct val="160000"/>
              </a:lnSpc>
              <a:buFont typeface="Arial" panose="020B0604020202020204" pitchFamily="34" charset="0"/>
              <a:buChar char="•"/>
            </a:pPr>
            <a:r>
              <a:rPr lang="fr-FR" b="0" dirty="0"/>
              <a:t>Initier et inclure l’élève dans le travail en équipe</a:t>
            </a:r>
            <a:endParaRPr lang="de-LU" b="0" dirty="0"/>
          </a:p>
          <a:p>
            <a:pPr marL="342900" lvl="0" indent="-342900">
              <a:lnSpc>
                <a:spcPct val="160000"/>
              </a:lnSpc>
              <a:buFont typeface="Arial" panose="020B0604020202020204" pitchFamily="34" charset="0"/>
              <a:buChar char="•"/>
            </a:pPr>
            <a:r>
              <a:rPr lang="fr-FR" b="0" dirty="0"/>
              <a:t>Soutenir, conseiller l’élève et favoriser sa réflexion sur le travail pédagogique et sur son processus de développement personnel et d'apprentissage</a:t>
            </a:r>
            <a:endParaRPr lang="de-LU" b="0" dirty="0"/>
          </a:p>
        </p:txBody>
      </p:sp>
    </p:spTree>
    <p:extLst>
      <p:ext uri="{BB962C8B-B14F-4D97-AF65-F5344CB8AC3E}">
        <p14:creationId xmlns:p14="http://schemas.microsoft.com/office/powerpoint/2010/main" val="12392842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20000" cy="792088"/>
          </a:xfrm>
        </p:spPr>
        <p:txBody>
          <a:bodyPr>
            <a:noAutofit/>
          </a:bodyPr>
          <a:lstStyle/>
          <a:p>
            <a:r>
              <a:rPr lang="fr-LU" sz="3200" dirty="0">
                <a:solidFill>
                  <a:schemeClr val="accent2"/>
                </a:solidFill>
              </a:rPr>
              <a:t>Rôle des Tuteurs*</a:t>
            </a:r>
            <a:r>
              <a:rPr lang="fr-LU" sz="3200" dirty="0" err="1">
                <a:solidFill>
                  <a:schemeClr val="accent2"/>
                </a:solidFill>
              </a:rPr>
              <a:t>trices</a:t>
            </a:r>
            <a:endParaRPr lang="fr-LU" sz="3200" dirty="0">
              <a:solidFill>
                <a:schemeClr val="accent2"/>
              </a:solidFill>
            </a:endParaRPr>
          </a:p>
        </p:txBody>
      </p:sp>
      <p:sp>
        <p:nvSpPr>
          <p:cNvPr id="3" name="Content Placeholder 2"/>
          <p:cNvSpPr>
            <a:spLocks noGrp="1"/>
          </p:cNvSpPr>
          <p:nvPr>
            <p:ph idx="1"/>
          </p:nvPr>
        </p:nvSpPr>
        <p:spPr>
          <a:xfrm>
            <a:off x="467544" y="836712"/>
            <a:ext cx="8424936" cy="6021288"/>
          </a:xfrm>
        </p:spPr>
        <p:txBody>
          <a:bodyPr>
            <a:normAutofit/>
          </a:bodyPr>
          <a:lstStyle/>
          <a:p>
            <a:pPr marL="342900" lvl="0" indent="-342900">
              <a:lnSpc>
                <a:spcPct val="160000"/>
              </a:lnSpc>
              <a:buFont typeface="Arial" panose="020B0604020202020204" pitchFamily="34" charset="0"/>
              <a:buChar char="•"/>
            </a:pPr>
            <a:endParaRPr lang="fr-FR" dirty="0"/>
          </a:p>
          <a:p>
            <a:pPr marL="342900" lvl="0" indent="-342900">
              <a:lnSpc>
                <a:spcPct val="160000"/>
              </a:lnSpc>
              <a:buFont typeface="Arial" panose="020B0604020202020204" pitchFamily="34" charset="0"/>
              <a:buChar char="•"/>
            </a:pPr>
            <a:r>
              <a:rPr lang="fr-FR" dirty="0"/>
              <a:t>Superviser </a:t>
            </a:r>
            <a:r>
              <a:rPr lang="fr-FR" b="0" dirty="0"/>
              <a:t>les activités pédagogiques de l’élève -&gt; </a:t>
            </a:r>
            <a:r>
              <a:rPr lang="fr-FR" b="0" dirty="0">
                <a:solidFill>
                  <a:srgbClr val="00B0F0"/>
                </a:solidFill>
              </a:rPr>
              <a:t>présence obligatoire lors des activités pour le dossier (2 offres pédagogiques planifiées de manière détaillée et 4 offres intégrées dans le quotidien)</a:t>
            </a:r>
          </a:p>
          <a:p>
            <a:pPr marL="342900" lvl="0" indent="-342900">
              <a:lnSpc>
                <a:spcPct val="160000"/>
              </a:lnSpc>
              <a:buFont typeface="Arial" panose="020B0604020202020204" pitchFamily="34" charset="0"/>
              <a:buChar char="•"/>
            </a:pPr>
            <a:r>
              <a:rPr lang="fr-FR" dirty="0"/>
              <a:t>Évaluer l’élève </a:t>
            </a:r>
          </a:p>
          <a:p>
            <a:pPr lvl="0">
              <a:lnSpc>
                <a:spcPct val="160000"/>
              </a:lnSpc>
            </a:pPr>
            <a:r>
              <a:rPr lang="fr-FR" b="0" dirty="0"/>
              <a:t>-&gt; </a:t>
            </a:r>
            <a:r>
              <a:rPr lang="fr-FR" dirty="0"/>
              <a:t>formatif</a:t>
            </a:r>
            <a:r>
              <a:rPr lang="fr-FR" b="0" dirty="0"/>
              <a:t> sous forme de feedback : les grilles et entretiens sur les attitudes de bases (semaine 3 et 6)</a:t>
            </a:r>
          </a:p>
          <a:p>
            <a:pPr lvl="0">
              <a:lnSpc>
                <a:spcPct val="160000"/>
              </a:lnSpc>
            </a:pPr>
            <a:r>
              <a:rPr lang="fr-FR" b="0" dirty="0"/>
              <a:t>-&gt; </a:t>
            </a:r>
            <a:r>
              <a:rPr lang="fr-FR" dirty="0"/>
              <a:t>certificatif</a:t>
            </a:r>
            <a:r>
              <a:rPr lang="fr-FR" b="0" dirty="0"/>
              <a:t>: la grille d’évaluation afin de donner une note de stage dans le programme sur internet : MANAGER LTPES</a:t>
            </a:r>
          </a:p>
          <a:p>
            <a:pPr lvl="0">
              <a:lnSpc>
                <a:spcPct val="160000"/>
              </a:lnSpc>
            </a:pPr>
            <a:endParaRPr lang="de-LU" dirty="0"/>
          </a:p>
        </p:txBody>
      </p:sp>
    </p:spTree>
    <p:extLst>
      <p:ext uri="{BB962C8B-B14F-4D97-AF65-F5344CB8AC3E}">
        <p14:creationId xmlns:p14="http://schemas.microsoft.com/office/powerpoint/2010/main" val="11193634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20000" cy="792088"/>
          </a:xfrm>
        </p:spPr>
        <p:txBody>
          <a:bodyPr>
            <a:noAutofit/>
          </a:bodyPr>
          <a:lstStyle/>
          <a:p>
            <a:r>
              <a:rPr lang="fr-LU" sz="3200" dirty="0">
                <a:solidFill>
                  <a:schemeClr val="accent2"/>
                </a:solidFill>
              </a:rPr>
              <a:t>Profil du*de la Tuteur*</a:t>
            </a:r>
            <a:r>
              <a:rPr lang="fr-LU" sz="3200" dirty="0" err="1">
                <a:solidFill>
                  <a:schemeClr val="accent2"/>
                </a:solidFill>
              </a:rPr>
              <a:t>trice</a:t>
            </a:r>
            <a:endParaRPr lang="fr-LU" sz="3200" dirty="0">
              <a:solidFill>
                <a:schemeClr val="accent2"/>
              </a:solidFill>
            </a:endParaRPr>
          </a:p>
        </p:txBody>
      </p:sp>
      <p:sp>
        <p:nvSpPr>
          <p:cNvPr id="3" name="Content Placeholder 2"/>
          <p:cNvSpPr>
            <a:spLocks noGrp="1"/>
          </p:cNvSpPr>
          <p:nvPr>
            <p:ph idx="1"/>
          </p:nvPr>
        </p:nvSpPr>
        <p:spPr>
          <a:xfrm>
            <a:off x="467544" y="1340768"/>
            <a:ext cx="8424936" cy="4824536"/>
          </a:xfrm>
        </p:spPr>
        <p:txBody>
          <a:bodyPr>
            <a:normAutofit/>
          </a:bodyPr>
          <a:lstStyle/>
          <a:p>
            <a:pPr marL="342900" lvl="0" indent="-342900">
              <a:lnSpc>
                <a:spcPct val="160000"/>
              </a:lnSpc>
              <a:buFont typeface="Arial" panose="020B0604020202020204" pitchFamily="34" charset="0"/>
              <a:buChar char="•"/>
            </a:pPr>
            <a:r>
              <a:rPr lang="de-LU" dirty="0">
                <a:solidFill>
                  <a:srgbClr val="C00000"/>
                </a:solidFill>
              </a:rPr>
              <a:t>Le*la </a:t>
            </a:r>
            <a:r>
              <a:rPr lang="de-LU" dirty="0" err="1">
                <a:solidFill>
                  <a:srgbClr val="C00000"/>
                </a:solidFill>
              </a:rPr>
              <a:t>tutrice</a:t>
            </a:r>
            <a:r>
              <a:rPr lang="de-LU" dirty="0">
                <a:solidFill>
                  <a:srgbClr val="C00000"/>
                </a:solidFill>
              </a:rPr>
              <a:t> </a:t>
            </a:r>
            <a:r>
              <a:rPr lang="de-LU" dirty="0" err="1">
                <a:solidFill>
                  <a:srgbClr val="C00000"/>
                </a:solidFill>
              </a:rPr>
              <a:t>doit</a:t>
            </a:r>
            <a:r>
              <a:rPr lang="de-LU" dirty="0">
                <a:solidFill>
                  <a:srgbClr val="C00000"/>
                </a:solidFill>
              </a:rPr>
              <a:t> </a:t>
            </a:r>
            <a:r>
              <a:rPr lang="de-LU" dirty="0" err="1">
                <a:solidFill>
                  <a:srgbClr val="C00000"/>
                </a:solidFill>
              </a:rPr>
              <a:t>être</a:t>
            </a:r>
            <a:r>
              <a:rPr lang="de-LU" dirty="0">
                <a:solidFill>
                  <a:srgbClr val="C00000"/>
                </a:solidFill>
              </a:rPr>
              <a:t> </a:t>
            </a:r>
            <a:r>
              <a:rPr lang="de-LU" dirty="0" err="1">
                <a:solidFill>
                  <a:srgbClr val="C00000"/>
                </a:solidFill>
              </a:rPr>
              <a:t>une</a:t>
            </a:r>
            <a:r>
              <a:rPr lang="de-LU" dirty="0">
                <a:solidFill>
                  <a:srgbClr val="C00000"/>
                </a:solidFill>
              </a:rPr>
              <a:t> </a:t>
            </a:r>
            <a:r>
              <a:rPr lang="de-LU" dirty="0" err="1">
                <a:solidFill>
                  <a:srgbClr val="C00000"/>
                </a:solidFill>
              </a:rPr>
              <a:t>personne</a:t>
            </a:r>
            <a:r>
              <a:rPr lang="de-LU" dirty="0">
                <a:solidFill>
                  <a:srgbClr val="C00000"/>
                </a:solidFill>
              </a:rPr>
              <a:t> </a:t>
            </a:r>
            <a:r>
              <a:rPr lang="de-LU" dirty="0" err="1">
                <a:solidFill>
                  <a:srgbClr val="C00000"/>
                </a:solidFill>
              </a:rPr>
              <a:t>diplômée</a:t>
            </a:r>
            <a:r>
              <a:rPr lang="de-LU" dirty="0">
                <a:solidFill>
                  <a:srgbClr val="C00000"/>
                </a:solidFill>
              </a:rPr>
              <a:t> </a:t>
            </a:r>
            <a:r>
              <a:rPr lang="de-LU" dirty="0" err="1">
                <a:solidFill>
                  <a:srgbClr val="C00000"/>
                </a:solidFill>
              </a:rPr>
              <a:t>dans</a:t>
            </a:r>
            <a:r>
              <a:rPr lang="de-LU" dirty="0">
                <a:solidFill>
                  <a:srgbClr val="C00000"/>
                </a:solidFill>
              </a:rPr>
              <a:t> le </a:t>
            </a:r>
            <a:r>
              <a:rPr lang="de-LU" dirty="0" err="1">
                <a:solidFill>
                  <a:srgbClr val="C00000"/>
                </a:solidFill>
              </a:rPr>
              <a:t>domaine</a:t>
            </a:r>
            <a:r>
              <a:rPr lang="de-LU" dirty="0">
                <a:solidFill>
                  <a:srgbClr val="C00000"/>
                </a:solidFill>
              </a:rPr>
              <a:t> </a:t>
            </a:r>
            <a:r>
              <a:rPr lang="de-LU" dirty="0" err="1">
                <a:solidFill>
                  <a:srgbClr val="C00000"/>
                </a:solidFill>
              </a:rPr>
              <a:t>pédagogique</a:t>
            </a:r>
            <a:endParaRPr lang="de-LU" dirty="0">
              <a:solidFill>
                <a:srgbClr val="C00000"/>
              </a:solidFill>
            </a:endParaRPr>
          </a:p>
          <a:p>
            <a:pPr marL="342900" lvl="0" indent="-342900">
              <a:lnSpc>
                <a:spcPct val="160000"/>
              </a:lnSpc>
              <a:buFont typeface="Arial" panose="020B0604020202020204" pitchFamily="34" charset="0"/>
              <a:buChar char="•"/>
            </a:pPr>
            <a:r>
              <a:rPr lang="de-LU" dirty="0">
                <a:solidFill>
                  <a:srgbClr val="C00000"/>
                </a:solidFill>
              </a:rPr>
              <a:t>Le*la </a:t>
            </a:r>
            <a:r>
              <a:rPr lang="de-LU" dirty="0" err="1">
                <a:solidFill>
                  <a:srgbClr val="C00000"/>
                </a:solidFill>
              </a:rPr>
              <a:t>tutrice</a:t>
            </a:r>
            <a:r>
              <a:rPr lang="de-LU" dirty="0">
                <a:solidFill>
                  <a:srgbClr val="C00000"/>
                </a:solidFill>
              </a:rPr>
              <a:t> </a:t>
            </a:r>
            <a:r>
              <a:rPr lang="de-LU" dirty="0" err="1">
                <a:solidFill>
                  <a:srgbClr val="C00000"/>
                </a:solidFill>
              </a:rPr>
              <a:t>travaille</a:t>
            </a:r>
            <a:r>
              <a:rPr lang="de-LU" dirty="0">
                <a:solidFill>
                  <a:srgbClr val="C00000"/>
                </a:solidFill>
              </a:rPr>
              <a:t> </a:t>
            </a:r>
            <a:r>
              <a:rPr lang="de-LU" dirty="0" err="1">
                <a:solidFill>
                  <a:srgbClr val="C00000"/>
                </a:solidFill>
              </a:rPr>
              <a:t>idealement</a:t>
            </a:r>
            <a:r>
              <a:rPr lang="de-LU" dirty="0">
                <a:solidFill>
                  <a:srgbClr val="C00000"/>
                </a:solidFill>
              </a:rPr>
              <a:t> </a:t>
            </a:r>
            <a:r>
              <a:rPr lang="de-LU" dirty="0" err="1">
                <a:solidFill>
                  <a:srgbClr val="C00000"/>
                </a:solidFill>
              </a:rPr>
              <a:t>dans</a:t>
            </a:r>
            <a:r>
              <a:rPr lang="de-LU" dirty="0">
                <a:solidFill>
                  <a:srgbClr val="C00000"/>
                </a:solidFill>
              </a:rPr>
              <a:t> le </a:t>
            </a:r>
            <a:r>
              <a:rPr lang="de-LU" dirty="0" err="1">
                <a:solidFill>
                  <a:srgbClr val="C00000"/>
                </a:solidFill>
              </a:rPr>
              <a:t>même</a:t>
            </a:r>
            <a:r>
              <a:rPr lang="de-LU" dirty="0">
                <a:solidFill>
                  <a:srgbClr val="C00000"/>
                </a:solidFill>
              </a:rPr>
              <a:t> </a:t>
            </a:r>
            <a:r>
              <a:rPr lang="de-LU" dirty="0" err="1">
                <a:solidFill>
                  <a:srgbClr val="C00000"/>
                </a:solidFill>
              </a:rPr>
              <a:t>groupe</a:t>
            </a:r>
            <a:r>
              <a:rPr lang="de-LU" dirty="0">
                <a:solidFill>
                  <a:srgbClr val="C00000"/>
                </a:solidFill>
              </a:rPr>
              <a:t> </a:t>
            </a:r>
            <a:r>
              <a:rPr lang="de-LU" dirty="0" err="1">
                <a:solidFill>
                  <a:srgbClr val="C00000"/>
                </a:solidFill>
              </a:rPr>
              <a:t>que</a:t>
            </a:r>
            <a:r>
              <a:rPr lang="de-LU" dirty="0">
                <a:solidFill>
                  <a:srgbClr val="C00000"/>
                </a:solidFill>
              </a:rPr>
              <a:t> </a:t>
            </a:r>
            <a:r>
              <a:rPr lang="de-LU" dirty="0" err="1">
                <a:solidFill>
                  <a:srgbClr val="C00000"/>
                </a:solidFill>
              </a:rPr>
              <a:t>l‘élève</a:t>
            </a:r>
            <a:r>
              <a:rPr lang="de-LU" dirty="0">
                <a:solidFill>
                  <a:srgbClr val="C00000"/>
                </a:solidFill>
              </a:rPr>
              <a:t> et si possible </a:t>
            </a:r>
            <a:r>
              <a:rPr lang="de-LU" dirty="0" err="1">
                <a:solidFill>
                  <a:srgbClr val="C00000"/>
                </a:solidFill>
              </a:rPr>
              <a:t>aux</a:t>
            </a:r>
            <a:r>
              <a:rPr lang="de-LU" dirty="0">
                <a:solidFill>
                  <a:srgbClr val="C00000"/>
                </a:solidFill>
              </a:rPr>
              <a:t> </a:t>
            </a:r>
            <a:r>
              <a:rPr lang="de-LU" dirty="0" err="1">
                <a:solidFill>
                  <a:srgbClr val="C00000"/>
                </a:solidFill>
              </a:rPr>
              <a:t>mêmes</a:t>
            </a:r>
            <a:r>
              <a:rPr lang="de-LU" dirty="0">
                <a:solidFill>
                  <a:srgbClr val="C00000"/>
                </a:solidFill>
              </a:rPr>
              <a:t> </a:t>
            </a:r>
            <a:r>
              <a:rPr lang="de-LU" dirty="0" err="1">
                <a:solidFill>
                  <a:srgbClr val="C00000"/>
                </a:solidFill>
              </a:rPr>
              <a:t>horaires</a:t>
            </a:r>
            <a:r>
              <a:rPr lang="de-LU" dirty="0">
                <a:solidFill>
                  <a:srgbClr val="C00000"/>
                </a:solidFill>
              </a:rPr>
              <a:t>.</a:t>
            </a:r>
          </a:p>
          <a:p>
            <a:pPr lvl="0">
              <a:lnSpc>
                <a:spcPct val="160000"/>
              </a:lnSpc>
            </a:pPr>
            <a:endParaRPr lang="de-LU" dirty="0"/>
          </a:p>
          <a:p>
            <a:pPr marL="342900" lvl="0" indent="-342900">
              <a:lnSpc>
                <a:spcPct val="160000"/>
              </a:lnSpc>
              <a:buFont typeface="Arial" panose="020B0604020202020204" pitchFamily="34" charset="0"/>
              <a:buChar char="•"/>
            </a:pPr>
            <a:endParaRPr lang="de-LU" dirty="0"/>
          </a:p>
          <a:p>
            <a:pPr marL="342900" lvl="0" indent="-342900">
              <a:lnSpc>
                <a:spcPct val="160000"/>
              </a:lnSpc>
              <a:buFont typeface="Arial" panose="020B0604020202020204" pitchFamily="34" charset="0"/>
              <a:buChar char="•"/>
            </a:pPr>
            <a:endParaRPr lang="de-LU" dirty="0"/>
          </a:p>
        </p:txBody>
      </p:sp>
    </p:spTree>
    <p:extLst>
      <p:ext uri="{BB962C8B-B14F-4D97-AF65-F5344CB8AC3E}">
        <p14:creationId xmlns:p14="http://schemas.microsoft.com/office/powerpoint/2010/main" val="1109050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BA29B1-CC8E-3157-EDB2-D1BA78E72D73}"/>
              </a:ext>
            </a:extLst>
          </p:cNvPr>
          <p:cNvSpPr>
            <a:spLocks noGrp="1"/>
          </p:cNvSpPr>
          <p:nvPr>
            <p:ph type="title"/>
          </p:nvPr>
        </p:nvSpPr>
        <p:spPr>
          <a:xfrm>
            <a:off x="457200" y="152718"/>
            <a:ext cx="7931224" cy="1371600"/>
          </a:xfrm>
        </p:spPr>
        <p:txBody>
          <a:bodyPr>
            <a:normAutofit/>
          </a:bodyPr>
          <a:lstStyle/>
          <a:p>
            <a:pPr algn="ctr"/>
            <a:r>
              <a:rPr lang="de-DE" dirty="0"/>
              <a:t>Changements </a:t>
            </a:r>
            <a:br>
              <a:rPr lang="de-DE" dirty="0"/>
            </a:br>
            <a:r>
              <a:rPr lang="de-DE" sz="2200" dirty="0"/>
              <a:t>en </a:t>
            </a:r>
            <a:r>
              <a:rPr lang="de-DE" sz="2200" dirty="0" err="1"/>
              <a:t>vigueur</a:t>
            </a:r>
            <a:r>
              <a:rPr lang="de-DE" sz="2200" dirty="0"/>
              <a:t> </a:t>
            </a:r>
            <a:r>
              <a:rPr lang="de-DE" sz="2200" dirty="0" err="1"/>
              <a:t>depuis</a:t>
            </a:r>
            <a:r>
              <a:rPr lang="de-DE" sz="2200" dirty="0"/>
              <a:t> </a:t>
            </a:r>
            <a:r>
              <a:rPr lang="de-DE" sz="2200" dirty="0" err="1"/>
              <a:t>l‘ânnée</a:t>
            </a:r>
            <a:r>
              <a:rPr lang="de-DE" sz="2200" dirty="0"/>
              <a:t> </a:t>
            </a:r>
            <a:r>
              <a:rPr lang="de-DE" sz="2200" dirty="0" err="1"/>
              <a:t>scolaire</a:t>
            </a:r>
            <a:r>
              <a:rPr lang="de-DE" sz="2200" dirty="0"/>
              <a:t> 2022-23</a:t>
            </a:r>
            <a:endParaRPr lang="de-DE" dirty="0"/>
          </a:p>
        </p:txBody>
      </p:sp>
      <p:sp>
        <p:nvSpPr>
          <p:cNvPr id="3" name="Inhaltsplatzhalter 2">
            <a:extLst>
              <a:ext uri="{FF2B5EF4-FFF2-40B4-BE49-F238E27FC236}">
                <a16:creationId xmlns:a16="http://schemas.microsoft.com/office/drawing/2014/main" id="{CA64A754-EDDA-4371-9AE2-BA5B37895456}"/>
              </a:ext>
            </a:extLst>
          </p:cNvPr>
          <p:cNvSpPr>
            <a:spLocks noGrp="1"/>
          </p:cNvSpPr>
          <p:nvPr>
            <p:ph idx="1"/>
          </p:nvPr>
        </p:nvSpPr>
        <p:spPr>
          <a:xfrm>
            <a:off x="457200" y="1524318"/>
            <a:ext cx="8363272" cy="5180964"/>
          </a:xfrm>
        </p:spPr>
        <p:txBody>
          <a:bodyPr/>
          <a:lstStyle/>
          <a:p>
            <a:pPr algn="l"/>
            <a:r>
              <a:rPr lang="de-LU" b="0" i="0" u="none" strike="noStrike" dirty="0">
                <a:solidFill>
                  <a:srgbClr val="000000"/>
                </a:solidFill>
                <a:effectLst/>
              </a:rPr>
              <a:t>- </a:t>
            </a:r>
            <a:r>
              <a:rPr lang="fr-FR" b="0" i="0" u="none" strike="noStrike" dirty="0">
                <a:solidFill>
                  <a:srgbClr val="000000"/>
                </a:solidFill>
                <a:effectLst/>
              </a:rPr>
              <a:t>Stage en bloc </a:t>
            </a:r>
          </a:p>
          <a:p>
            <a:pPr algn="l"/>
            <a:r>
              <a:rPr lang="fr-FR" b="0" dirty="0">
                <a:solidFill>
                  <a:srgbClr val="000000"/>
                </a:solidFill>
              </a:rPr>
              <a:t>À partir </a:t>
            </a:r>
            <a:r>
              <a:rPr lang="fr-FR" b="0" i="0" u="none" strike="noStrike" dirty="0">
                <a:solidFill>
                  <a:srgbClr val="000000"/>
                </a:solidFill>
                <a:effectLst/>
              </a:rPr>
              <a:t>du 18.12.23 au 22.12.23 et du 08.01.24 au 30.03.24</a:t>
            </a:r>
          </a:p>
          <a:p>
            <a:pPr algn="l"/>
            <a:r>
              <a:rPr lang="fr-FR" b="0" i="0" u="none" strike="noStrike" dirty="0">
                <a:solidFill>
                  <a:srgbClr val="000000"/>
                </a:solidFill>
                <a:effectLst/>
              </a:rPr>
              <a:t>- Plus de temps de préparation avant le stage</a:t>
            </a:r>
          </a:p>
          <a:p>
            <a:pPr algn="l"/>
            <a:r>
              <a:rPr lang="fr-FR" b="0" i="0" u="none" strike="noStrike" dirty="0">
                <a:solidFill>
                  <a:srgbClr val="000000"/>
                </a:solidFill>
                <a:effectLst/>
              </a:rPr>
              <a:t>- Tuteur*</a:t>
            </a:r>
            <a:r>
              <a:rPr lang="fr-FR" b="0" dirty="0" err="1">
                <a:solidFill>
                  <a:srgbClr val="000000"/>
                </a:solidFill>
              </a:rPr>
              <a:t>trice</a:t>
            </a:r>
            <a:r>
              <a:rPr lang="fr-FR" b="0" i="0" u="none" strike="noStrike" dirty="0">
                <a:solidFill>
                  <a:srgbClr val="000000"/>
                </a:solidFill>
                <a:effectLst/>
              </a:rPr>
              <a:t> et l’enseignant*e - </a:t>
            </a:r>
            <a:r>
              <a:rPr lang="fr-FR" b="0" i="0" u="none" strike="noStrike" dirty="0" err="1">
                <a:solidFill>
                  <a:srgbClr val="000000"/>
                </a:solidFill>
                <a:effectLst/>
              </a:rPr>
              <a:t>Prapr</a:t>
            </a:r>
            <a:r>
              <a:rPr lang="fr-FR" b="0" i="0" u="none" strike="noStrike" dirty="0">
                <a:solidFill>
                  <a:srgbClr val="000000"/>
                </a:solidFill>
                <a:effectLst/>
              </a:rPr>
              <a:t> valident le thème du projet en se basant sur la présentation de l'élève lors de la première visite à Stage (période du 15.01.23 au 02.02.24).</a:t>
            </a:r>
          </a:p>
          <a:p>
            <a:pPr algn="l"/>
            <a:endParaRPr lang="fr-FR" b="0" dirty="0">
              <a:solidFill>
                <a:srgbClr val="000000"/>
              </a:solidFill>
              <a:sym typeface="Wingdings" panose="05000000000000000000" pitchFamily="2" charset="2"/>
            </a:endParaRPr>
          </a:p>
          <a:p>
            <a:pPr algn="l"/>
            <a:r>
              <a:rPr lang="fr-FR" b="0" dirty="0">
                <a:solidFill>
                  <a:srgbClr val="000000"/>
                </a:solidFill>
                <a:sym typeface="Wingdings" panose="05000000000000000000" pitchFamily="2" charset="2"/>
              </a:rPr>
              <a:t></a:t>
            </a:r>
            <a:r>
              <a:rPr lang="fr-FR" b="0" i="0" u="none" strike="noStrike" dirty="0">
                <a:solidFill>
                  <a:srgbClr val="000000"/>
                </a:solidFill>
                <a:effectLst/>
              </a:rPr>
              <a:t>2 visites de stages au lieu de 3 visites. </a:t>
            </a:r>
          </a:p>
          <a:p>
            <a:pPr algn="l"/>
            <a:r>
              <a:rPr lang="fr-FR" b="0" dirty="0">
                <a:solidFill>
                  <a:srgbClr val="000000"/>
                </a:solidFill>
                <a:sym typeface="Wingdings" panose="05000000000000000000" pitchFamily="2" charset="2"/>
              </a:rPr>
              <a:t> Dans le cas où le*la t</a:t>
            </a:r>
            <a:r>
              <a:rPr lang="fr-FR" b="0" i="0" u="none" strike="noStrike" dirty="0">
                <a:solidFill>
                  <a:srgbClr val="000000"/>
                </a:solidFill>
                <a:effectLst/>
              </a:rPr>
              <a:t>uteur*</a:t>
            </a:r>
            <a:r>
              <a:rPr lang="fr-FR" b="0" dirty="0" err="1">
                <a:solidFill>
                  <a:srgbClr val="000000"/>
                </a:solidFill>
              </a:rPr>
              <a:t>trice</a:t>
            </a:r>
            <a:r>
              <a:rPr lang="fr-FR" b="0" i="0" u="none" strike="noStrike" dirty="0">
                <a:solidFill>
                  <a:srgbClr val="000000"/>
                </a:solidFill>
                <a:effectLst/>
              </a:rPr>
              <a:t> et l’enseignant*e - </a:t>
            </a:r>
            <a:r>
              <a:rPr lang="fr-FR" b="0" i="0" u="none" strike="noStrike" dirty="0" err="1">
                <a:solidFill>
                  <a:srgbClr val="000000"/>
                </a:solidFill>
                <a:effectLst/>
              </a:rPr>
              <a:t>Prapr</a:t>
            </a:r>
            <a:r>
              <a:rPr lang="fr-FR" b="0" i="0" u="none" strike="noStrike" dirty="0">
                <a:solidFill>
                  <a:srgbClr val="000000"/>
                </a:solidFill>
                <a:effectLst/>
              </a:rPr>
              <a:t> </a:t>
            </a:r>
            <a:r>
              <a:rPr lang="fr-FR" b="0" dirty="0">
                <a:solidFill>
                  <a:srgbClr val="000000"/>
                </a:solidFill>
                <a:sym typeface="Wingdings" panose="05000000000000000000" pitchFamily="2" charset="2"/>
              </a:rPr>
              <a:t>estiment qu'une troisième visite de stage est nécessaire, cela peut bien sûr être envisagé.</a:t>
            </a:r>
            <a:endParaRPr lang="fr-FR" b="0" i="0" u="none" strike="noStrike" dirty="0">
              <a:solidFill>
                <a:srgbClr val="000000"/>
              </a:solidFill>
              <a:effectLst/>
            </a:endParaRPr>
          </a:p>
          <a:p>
            <a:pPr algn="l"/>
            <a:endParaRPr lang="de-DE" dirty="0"/>
          </a:p>
        </p:txBody>
      </p:sp>
    </p:spTree>
    <p:extLst>
      <p:ext uri="{BB962C8B-B14F-4D97-AF65-F5344CB8AC3E}">
        <p14:creationId xmlns:p14="http://schemas.microsoft.com/office/powerpoint/2010/main" val="4657217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620000" cy="936104"/>
          </a:xfrm>
        </p:spPr>
        <p:txBody>
          <a:bodyPr>
            <a:noAutofit/>
          </a:bodyPr>
          <a:lstStyle/>
          <a:p>
            <a:r>
              <a:rPr lang="fr-LU" sz="3200" dirty="0">
                <a:solidFill>
                  <a:schemeClr val="accent2"/>
                </a:solidFill>
              </a:rPr>
              <a:t>Rôle des enseignant*es </a:t>
            </a:r>
            <a:r>
              <a:rPr lang="fr-LU" sz="3200" dirty="0" err="1">
                <a:solidFill>
                  <a:schemeClr val="accent2"/>
                </a:solidFill>
              </a:rPr>
              <a:t>Prapr</a:t>
            </a:r>
            <a:endParaRPr lang="fr-LU" sz="3200" dirty="0">
              <a:solidFill>
                <a:schemeClr val="accent2"/>
              </a:solidFill>
            </a:endParaRPr>
          </a:p>
        </p:txBody>
      </p:sp>
      <p:sp>
        <p:nvSpPr>
          <p:cNvPr id="3" name="Content Placeholder 2"/>
          <p:cNvSpPr>
            <a:spLocks noGrp="1"/>
          </p:cNvSpPr>
          <p:nvPr>
            <p:ph idx="1"/>
          </p:nvPr>
        </p:nvSpPr>
        <p:spPr>
          <a:xfrm>
            <a:off x="467544" y="1412776"/>
            <a:ext cx="8424936" cy="5093643"/>
          </a:xfrm>
        </p:spPr>
        <p:txBody>
          <a:bodyPr>
            <a:normAutofit/>
          </a:bodyPr>
          <a:lstStyle/>
          <a:p>
            <a:pPr marL="342900" lvl="0" indent="-342900">
              <a:lnSpc>
                <a:spcPct val="150000"/>
              </a:lnSpc>
              <a:buFont typeface="Arial" panose="020B0604020202020204" pitchFamily="34" charset="0"/>
              <a:buChar char="•"/>
            </a:pPr>
            <a:r>
              <a:rPr lang="fr-FR"/>
              <a:t>Soutenir et stimuler les processus de réflexion</a:t>
            </a:r>
            <a:endParaRPr lang="de-LU"/>
          </a:p>
          <a:p>
            <a:pPr marL="342900" lvl="0" indent="-342900">
              <a:lnSpc>
                <a:spcPct val="150000"/>
              </a:lnSpc>
              <a:buFont typeface="Arial" panose="020B0604020202020204" pitchFamily="34" charset="0"/>
              <a:buChar char="•"/>
            </a:pPr>
            <a:r>
              <a:rPr lang="fr-FR"/>
              <a:t>Aider à prendre les "bonnes" décisions pédagogiques</a:t>
            </a:r>
            <a:endParaRPr lang="de-LU"/>
          </a:p>
          <a:p>
            <a:pPr marL="342900" lvl="0" indent="-342900">
              <a:lnSpc>
                <a:spcPct val="150000"/>
              </a:lnSpc>
              <a:buFont typeface="Arial" panose="020B0604020202020204" pitchFamily="34" charset="0"/>
              <a:buChar char="•"/>
            </a:pPr>
            <a:r>
              <a:rPr lang="fr-FR"/>
              <a:t>Encourager la prise de conscience des forces personnelles et du potentiel de développement</a:t>
            </a:r>
            <a:endParaRPr lang="de-LU"/>
          </a:p>
          <a:p>
            <a:pPr marL="342900" lvl="0" indent="-342900">
              <a:lnSpc>
                <a:spcPct val="150000"/>
              </a:lnSpc>
              <a:buFont typeface="Arial" panose="020B0604020202020204" pitchFamily="34" charset="0"/>
              <a:buChar char="•"/>
            </a:pPr>
            <a:r>
              <a:rPr lang="fr-FR"/>
              <a:t>Soutenir la définition d'objectifs d'apprentissage et de développement personnel selon le principe Smart</a:t>
            </a:r>
            <a:endParaRPr lang="de-LU"/>
          </a:p>
          <a:p>
            <a:pPr marL="342900" lvl="0" indent="-342900">
              <a:lnSpc>
                <a:spcPct val="150000"/>
              </a:lnSpc>
              <a:buFont typeface="Arial" panose="020B0604020202020204" pitchFamily="34" charset="0"/>
              <a:buChar char="•"/>
            </a:pPr>
            <a:r>
              <a:rPr lang="de-DE" err="1"/>
              <a:t>Évaluation</a:t>
            </a:r>
            <a:r>
              <a:rPr lang="de-DE"/>
              <a:t> (formative et </a:t>
            </a:r>
            <a:r>
              <a:rPr lang="de-DE" err="1"/>
              <a:t>certificative</a:t>
            </a:r>
            <a:r>
              <a:rPr lang="de-DE"/>
              <a:t>).</a:t>
            </a:r>
            <a:endParaRPr lang="de-LU"/>
          </a:p>
        </p:txBody>
      </p:sp>
    </p:spTree>
    <p:extLst>
      <p:ext uri="{BB962C8B-B14F-4D97-AF65-F5344CB8AC3E}">
        <p14:creationId xmlns:p14="http://schemas.microsoft.com/office/powerpoint/2010/main" val="35302928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31540" y="2420888"/>
            <a:ext cx="8208912" cy="1371600"/>
          </a:xfrm>
        </p:spPr>
        <p:txBody>
          <a:bodyPr>
            <a:normAutofit/>
          </a:bodyPr>
          <a:lstStyle/>
          <a:p>
            <a:r>
              <a:rPr lang="de-DE" err="1">
                <a:solidFill>
                  <a:schemeClr val="accent2"/>
                </a:solidFill>
              </a:rPr>
              <a:t>Les</a:t>
            </a:r>
            <a:r>
              <a:rPr lang="de-DE">
                <a:solidFill>
                  <a:schemeClr val="accent2"/>
                </a:solidFill>
              </a:rPr>
              <a:t> </a:t>
            </a:r>
            <a:r>
              <a:rPr lang="de-DE" err="1">
                <a:solidFill>
                  <a:schemeClr val="accent2"/>
                </a:solidFill>
              </a:rPr>
              <a:t>etappes</a:t>
            </a:r>
            <a:r>
              <a:rPr lang="de-DE">
                <a:solidFill>
                  <a:schemeClr val="accent2"/>
                </a:solidFill>
              </a:rPr>
              <a:t> </a:t>
            </a:r>
            <a:r>
              <a:rPr lang="de-DE" err="1">
                <a:solidFill>
                  <a:schemeClr val="accent2"/>
                </a:solidFill>
              </a:rPr>
              <a:t>pour</a:t>
            </a:r>
            <a:r>
              <a:rPr lang="de-DE">
                <a:solidFill>
                  <a:schemeClr val="accent2"/>
                </a:solidFill>
              </a:rPr>
              <a:t> </a:t>
            </a:r>
            <a:r>
              <a:rPr lang="de-DE" err="1">
                <a:solidFill>
                  <a:schemeClr val="accent2"/>
                </a:solidFill>
              </a:rPr>
              <a:t>les</a:t>
            </a:r>
            <a:r>
              <a:rPr lang="de-DE">
                <a:solidFill>
                  <a:schemeClr val="accent2"/>
                </a:solidFill>
              </a:rPr>
              <a:t> </a:t>
            </a:r>
            <a:r>
              <a:rPr lang="de-DE" err="1">
                <a:solidFill>
                  <a:schemeClr val="accent2"/>
                </a:solidFill>
              </a:rPr>
              <a:t>tuteurs</a:t>
            </a:r>
            <a:r>
              <a:rPr lang="de-DE">
                <a:solidFill>
                  <a:schemeClr val="accent2"/>
                </a:solidFill>
              </a:rPr>
              <a:t>*</a:t>
            </a:r>
            <a:r>
              <a:rPr lang="de-DE" err="1">
                <a:solidFill>
                  <a:schemeClr val="accent2"/>
                </a:solidFill>
              </a:rPr>
              <a:t>trices</a:t>
            </a:r>
            <a:endParaRPr lang="lb-LU">
              <a:solidFill>
                <a:schemeClr val="accent2"/>
              </a:solidFill>
            </a:endParaRPr>
          </a:p>
        </p:txBody>
      </p:sp>
      <p:sp>
        <p:nvSpPr>
          <p:cNvPr id="3" name="Content Placeholder 2"/>
          <p:cNvSpPr>
            <a:spLocks noGrp="1"/>
          </p:cNvSpPr>
          <p:nvPr>
            <p:ph idx="1"/>
          </p:nvPr>
        </p:nvSpPr>
        <p:spPr>
          <a:xfrm>
            <a:off x="323528" y="1776264"/>
            <a:ext cx="8424936" cy="4373563"/>
          </a:xfrm>
        </p:spPr>
        <p:txBody>
          <a:bodyPr>
            <a:normAutofit/>
          </a:bodyPr>
          <a:lstStyle/>
          <a:p>
            <a:endParaRPr lang="lb-LU" sz="3200"/>
          </a:p>
          <a:p>
            <a:endParaRPr lang="de-LU" sz="3200"/>
          </a:p>
          <a:p>
            <a:endParaRPr lang="fr-FR" sz="3200" b="0"/>
          </a:p>
          <a:p>
            <a:pPr algn="just"/>
            <a:endParaRPr lang="lb-LU" sz="3200"/>
          </a:p>
          <a:p>
            <a:pPr algn="just"/>
            <a:endParaRPr lang="lb-LU"/>
          </a:p>
        </p:txBody>
      </p:sp>
    </p:spTree>
    <p:extLst>
      <p:ext uri="{BB962C8B-B14F-4D97-AF65-F5344CB8AC3E}">
        <p14:creationId xmlns:p14="http://schemas.microsoft.com/office/powerpoint/2010/main" val="32500794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90E1CF-B245-4E40-A9F6-C37DF13C05A5}"/>
              </a:ext>
            </a:extLst>
          </p:cNvPr>
          <p:cNvSpPr>
            <a:spLocks noGrp="1"/>
          </p:cNvSpPr>
          <p:nvPr>
            <p:ph type="title"/>
          </p:nvPr>
        </p:nvSpPr>
        <p:spPr>
          <a:xfrm>
            <a:off x="457200" y="152718"/>
            <a:ext cx="7620000" cy="1371600"/>
          </a:xfrm>
        </p:spPr>
        <p:txBody>
          <a:bodyPr>
            <a:normAutofit/>
          </a:bodyPr>
          <a:lstStyle/>
          <a:p>
            <a:r>
              <a:rPr lang="de-DE" sz="2800" dirty="0" err="1">
                <a:solidFill>
                  <a:schemeClr val="accent2"/>
                </a:solidFill>
              </a:rPr>
              <a:t>Mettre</a:t>
            </a:r>
            <a:r>
              <a:rPr lang="de-DE" sz="2800" dirty="0">
                <a:solidFill>
                  <a:schemeClr val="accent2"/>
                </a:solidFill>
              </a:rPr>
              <a:t> a </a:t>
            </a:r>
            <a:r>
              <a:rPr lang="de-DE" sz="2800" dirty="0" err="1">
                <a:solidFill>
                  <a:schemeClr val="accent2"/>
                </a:solidFill>
              </a:rPr>
              <a:t>disposition</a:t>
            </a:r>
            <a:r>
              <a:rPr lang="de-DE" sz="2800" dirty="0">
                <a:solidFill>
                  <a:schemeClr val="accent2"/>
                </a:solidFill>
              </a:rPr>
              <a:t> et </a:t>
            </a:r>
            <a:r>
              <a:rPr lang="de-DE" sz="2800" dirty="0" err="1">
                <a:solidFill>
                  <a:schemeClr val="accent2"/>
                </a:solidFill>
              </a:rPr>
              <a:t>expliquer</a:t>
            </a:r>
            <a:r>
              <a:rPr lang="de-DE" sz="2800" dirty="0">
                <a:solidFill>
                  <a:schemeClr val="accent2"/>
                </a:solidFill>
              </a:rPr>
              <a:t> le </a:t>
            </a:r>
            <a:r>
              <a:rPr lang="de-DE" sz="2800" dirty="0" err="1">
                <a:solidFill>
                  <a:schemeClr val="accent2"/>
                </a:solidFill>
              </a:rPr>
              <a:t>concept</a:t>
            </a:r>
            <a:r>
              <a:rPr lang="de-DE" sz="2800" dirty="0">
                <a:solidFill>
                  <a:schemeClr val="accent2"/>
                </a:solidFill>
              </a:rPr>
              <a:t> de </a:t>
            </a:r>
            <a:r>
              <a:rPr lang="de-DE" sz="2800" dirty="0" err="1">
                <a:solidFill>
                  <a:schemeClr val="accent2"/>
                </a:solidFill>
              </a:rPr>
              <a:t>l‘institution</a:t>
            </a:r>
            <a:endParaRPr lang="de-DE" sz="2800" dirty="0">
              <a:solidFill>
                <a:schemeClr val="accent2"/>
              </a:solidFill>
            </a:endParaRPr>
          </a:p>
        </p:txBody>
      </p:sp>
      <p:sp>
        <p:nvSpPr>
          <p:cNvPr id="3" name="Inhaltsplatzhalter 2">
            <a:extLst>
              <a:ext uri="{FF2B5EF4-FFF2-40B4-BE49-F238E27FC236}">
                <a16:creationId xmlns:a16="http://schemas.microsoft.com/office/drawing/2014/main" id="{41F9A109-D0B7-3144-8914-FA84B24E52DF}"/>
              </a:ext>
            </a:extLst>
          </p:cNvPr>
          <p:cNvSpPr>
            <a:spLocks noGrp="1"/>
          </p:cNvSpPr>
          <p:nvPr>
            <p:ph idx="1"/>
          </p:nvPr>
        </p:nvSpPr>
        <p:spPr/>
        <p:txBody>
          <a:bodyPr>
            <a:normAutofit/>
          </a:bodyPr>
          <a:lstStyle/>
          <a:p>
            <a:pPr marL="342900" indent="-342900">
              <a:buFont typeface="Arial" panose="020B0604020202020204" pitchFamily="34" charset="0"/>
              <a:buChar char="•"/>
            </a:pPr>
            <a:r>
              <a:rPr lang="de-DE" dirty="0" err="1"/>
              <a:t>Explique</a:t>
            </a:r>
            <a:r>
              <a:rPr lang="de-DE" dirty="0"/>
              <a:t> le </a:t>
            </a:r>
            <a:r>
              <a:rPr lang="de-DE" dirty="0" err="1"/>
              <a:t>concept</a:t>
            </a:r>
            <a:r>
              <a:rPr lang="de-DE" dirty="0"/>
              <a:t> de </a:t>
            </a:r>
            <a:r>
              <a:rPr lang="de-DE" dirty="0" err="1"/>
              <a:t>l‘institution</a:t>
            </a:r>
            <a:r>
              <a:rPr lang="de-DE" dirty="0"/>
              <a:t> </a:t>
            </a:r>
            <a:r>
              <a:rPr lang="de-DE" dirty="0" err="1"/>
              <a:t>ainsi</a:t>
            </a:r>
            <a:r>
              <a:rPr lang="de-DE" dirty="0"/>
              <a:t> </a:t>
            </a:r>
            <a:r>
              <a:rPr lang="de-DE" dirty="0" err="1"/>
              <a:t>que</a:t>
            </a:r>
            <a:r>
              <a:rPr lang="de-DE" dirty="0"/>
              <a:t> </a:t>
            </a:r>
            <a:r>
              <a:rPr lang="de-DE" dirty="0" err="1"/>
              <a:t>sa</a:t>
            </a:r>
            <a:r>
              <a:rPr lang="de-DE" dirty="0"/>
              <a:t> </a:t>
            </a:r>
            <a:r>
              <a:rPr lang="de-DE" dirty="0" err="1"/>
              <a:t>mise</a:t>
            </a:r>
            <a:r>
              <a:rPr lang="de-DE" dirty="0"/>
              <a:t> en </a:t>
            </a:r>
            <a:r>
              <a:rPr lang="de-DE" dirty="0" err="1"/>
              <a:t>pratique</a:t>
            </a:r>
            <a:r>
              <a:rPr lang="de-DE" dirty="0"/>
              <a:t> </a:t>
            </a:r>
          </a:p>
        </p:txBody>
      </p:sp>
    </p:spTree>
    <p:extLst>
      <p:ext uri="{BB962C8B-B14F-4D97-AF65-F5344CB8AC3E}">
        <p14:creationId xmlns:p14="http://schemas.microsoft.com/office/powerpoint/2010/main" val="24041437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90E1CF-B245-4E40-A9F6-C37DF13C05A5}"/>
              </a:ext>
            </a:extLst>
          </p:cNvPr>
          <p:cNvSpPr>
            <a:spLocks noGrp="1"/>
          </p:cNvSpPr>
          <p:nvPr>
            <p:ph type="title"/>
          </p:nvPr>
        </p:nvSpPr>
        <p:spPr>
          <a:xfrm>
            <a:off x="457200" y="152718"/>
            <a:ext cx="7620000" cy="1371600"/>
          </a:xfrm>
        </p:spPr>
        <p:txBody>
          <a:bodyPr>
            <a:normAutofit fontScale="90000"/>
          </a:bodyPr>
          <a:lstStyle/>
          <a:p>
            <a:r>
              <a:rPr lang="de-DE" sz="2800" dirty="0" err="1">
                <a:solidFill>
                  <a:schemeClr val="accent2"/>
                </a:solidFill>
              </a:rPr>
              <a:t>Assister</a:t>
            </a:r>
            <a:r>
              <a:rPr lang="de-DE" sz="2800" dirty="0">
                <a:solidFill>
                  <a:schemeClr val="accent2"/>
                </a:solidFill>
              </a:rPr>
              <a:t> a </a:t>
            </a:r>
            <a:r>
              <a:rPr lang="de-DE" sz="2800" dirty="0" err="1">
                <a:solidFill>
                  <a:schemeClr val="accent2"/>
                </a:solidFill>
              </a:rPr>
              <a:t>toutes</a:t>
            </a:r>
            <a:r>
              <a:rPr lang="de-DE" sz="2800" dirty="0">
                <a:solidFill>
                  <a:schemeClr val="accent2"/>
                </a:solidFill>
              </a:rPr>
              <a:t> </a:t>
            </a:r>
            <a:r>
              <a:rPr lang="de-DE" sz="2800" dirty="0" err="1">
                <a:solidFill>
                  <a:schemeClr val="accent2"/>
                </a:solidFill>
              </a:rPr>
              <a:t>les</a:t>
            </a:r>
            <a:r>
              <a:rPr lang="de-DE" sz="2800" dirty="0">
                <a:solidFill>
                  <a:schemeClr val="accent2"/>
                </a:solidFill>
              </a:rPr>
              <a:t> </a:t>
            </a:r>
            <a:r>
              <a:rPr lang="de-DE" sz="2800" dirty="0" err="1">
                <a:solidFill>
                  <a:schemeClr val="accent2"/>
                </a:solidFill>
              </a:rPr>
              <a:t>activités</a:t>
            </a:r>
            <a:r>
              <a:rPr lang="de-DE" sz="2800" dirty="0">
                <a:solidFill>
                  <a:schemeClr val="accent2"/>
                </a:solidFill>
              </a:rPr>
              <a:t> </a:t>
            </a:r>
            <a:r>
              <a:rPr lang="de-DE" sz="2800" dirty="0" err="1">
                <a:solidFill>
                  <a:schemeClr val="accent2"/>
                </a:solidFill>
              </a:rPr>
              <a:t>pédagogiqueS</a:t>
            </a:r>
            <a:r>
              <a:rPr lang="de-DE" sz="2800" dirty="0">
                <a:solidFill>
                  <a:schemeClr val="accent2"/>
                </a:solidFill>
              </a:rPr>
              <a:t> et </a:t>
            </a:r>
            <a:r>
              <a:rPr lang="de-DE" sz="2800" dirty="0" err="1">
                <a:solidFill>
                  <a:schemeClr val="accent2"/>
                </a:solidFill>
              </a:rPr>
              <a:t>mener</a:t>
            </a:r>
            <a:r>
              <a:rPr lang="de-DE" sz="2800" dirty="0">
                <a:solidFill>
                  <a:schemeClr val="accent2"/>
                </a:solidFill>
              </a:rPr>
              <a:t> des </a:t>
            </a:r>
            <a:r>
              <a:rPr lang="de-DE" sz="2800" dirty="0" err="1">
                <a:solidFill>
                  <a:schemeClr val="accent2"/>
                </a:solidFill>
              </a:rPr>
              <a:t>entretiens</a:t>
            </a:r>
            <a:r>
              <a:rPr lang="de-DE" sz="2800" dirty="0">
                <a:solidFill>
                  <a:schemeClr val="accent2"/>
                </a:solidFill>
              </a:rPr>
              <a:t> de </a:t>
            </a:r>
            <a:r>
              <a:rPr lang="de-DE" sz="2800" dirty="0" err="1">
                <a:solidFill>
                  <a:schemeClr val="accent2"/>
                </a:solidFill>
              </a:rPr>
              <a:t>reflexion</a:t>
            </a:r>
            <a:r>
              <a:rPr lang="de-DE" sz="2800" dirty="0">
                <a:solidFill>
                  <a:schemeClr val="accent2"/>
                </a:solidFill>
              </a:rPr>
              <a:t> </a:t>
            </a:r>
            <a:r>
              <a:rPr lang="de-DE" sz="2800" dirty="0" err="1">
                <a:solidFill>
                  <a:schemeClr val="accent2"/>
                </a:solidFill>
              </a:rPr>
              <a:t>y</a:t>
            </a:r>
            <a:r>
              <a:rPr lang="de-DE" sz="2800" dirty="0">
                <a:solidFill>
                  <a:schemeClr val="accent2"/>
                </a:solidFill>
              </a:rPr>
              <a:t> </a:t>
            </a:r>
            <a:r>
              <a:rPr lang="de-DE" sz="2800" dirty="0" err="1">
                <a:solidFill>
                  <a:schemeClr val="accent2"/>
                </a:solidFill>
              </a:rPr>
              <a:t>relatifs</a:t>
            </a:r>
            <a:endParaRPr lang="de-DE" sz="2800" dirty="0">
              <a:solidFill>
                <a:schemeClr val="accent2"/>
              </a:solidFill>
            </a:endParaRPr>
          </a:p>
        </p:txBody>
      </p:sp>
      <p:sp>
        <p:nvSpPr>
          <p:cNvPr id="3" name="Inhaltsplatzhalter 2">
            <a:extLst>
              <a:ext uri="{FF2B5EF4-FFF2-40B4-BE49-F238E27FC236}">
                <a16:creationId xmlns:a16="http://schemas.microsoft.com/office/drawing/2014/main" id="{41F9A109-D0B7-3144-8914-FA84B24E52DF}"/>
              </a:ext>
            </a:extLst>
          </p:cNvPr>
          <p:cNvSpPr>
            <a:spLocks noGrp="1"/>
          </p:cNvSpPr>
          <p:nvPr>
            <p:ph idx="1"/>
          </p:nvPr>
        </p:nvSpPr>
        <p:spPr/>
        <p:txBody>
          <a:bodyPr>
            <a:normAutofit/>
          </a:bodyPr>
          <a:lstStyle/>
          <a:p>
            <a:pPr marL="342900" indent="-342900">
              <a:lnSpc>
                <a:spcPct val="150000"/>
              </a:lnSpc>
              <a:buFont typeface="Arial" panose="020B0604020202020204" pitchFamily="34" charset="0"/>
              <a:buChar char="•"/>
            </a:pPr>
            <a:r>
              <a:rPr lang="de-DE" dirty="0"/>
              <a:t>2 </a:t>
            </a:r>
            <a:r>
              <a:rPr lang="de-DE" dirty="0" err="1"/>
              <a:t>offres</a:t>
            </a:r>
            <a:r>
              <a:rPr lang="de-DE" dirty="0"/>
              <a:t> </a:t>
            </a:r>
            <a:r>
              <a:rPr lang="de-DE" dirty="0" err="1"/>
              <a:t>pédagogiques</a:t>
            </a:r>
            <a:r>
              <a:rPr lang="de-DE" dirty="0"/>
              <a:t> </a:t>
            </a:r>
            <a:r>
              <a:rPr lang="de-DE" dirty="0" err="1"/>
              <a:t>amplement</a:t>
            </a:r>
            <a:r>
              <a:rPr lang="de-DE" dirty="0"/>
              <a:t> </a:t>
            </a:r>
            <a:r>
              <a:rPr lang="de-DE" dirty="0" err="1"/>
              <a:t>planifiées</a:t>
            </a:r>
            <a:r>
              <a:rPr lang="de-DE" dirty="0"/>
              <a:t> </a:t>
            </a:r>
            <a:r>
              <a:rPr lang="de-DE" dirty="0" err="1"/>
              <a:t>sur</a:t>
            </a:r>
            <a:r>
              <a:rPr lang="de-DE" dirty="0"/>
              <a:t> </a:t>
            </a:r>
            <a:r>
              <a:rPr lang="de-DE" dirty="0" err="1"/>
              <a:t>base</a:t>
            </a:r>
            <a:r>
              <a:rPr lang="de-DE" dirty="0"/>
              <a:t> des </a:t>
            </a:r>
            <a:r>
              <a:rPr lang="de-DE" dirty="0" err="1"/>
              <a:t>conclusions</a:t>
            </a:r>
            <a:r>
              <a:rPr lang="de-DE" dirty="0"/>
              <a:t> des 3 </a:t>
            </a:r>
            <a:r>
              <a:rPr lang="de-DE" dirty="0" err="1"/>
              <a:t>observations</a:t>
            </a:r>
            <a:r>
              <a:rPr lang="de-DE" dirty="0"/>
              <a:t> </a:t>
            </a:r>
            <a:r>
              <a:rPr lang="de-DE" sz="2100" dirty="0">
                <a:solidFill>
                  <a:srgbClr val="FF0000"/>
                </a:solidFill>
              </a:rPr>
              <a:t>(3</a:t>
            </a:r>
            <a:r>
              <a:rPr lang="de-DE" sz="2100" baseline="30000" dirty="0">
                <a:solidFill>
                  <a:srgbClr val="FF0000"/>
                </a:solidFill>
              </a:rPr>
              <a:t>ième</a:t>
            </a:r>
            <a:r>
              <a:rPr lang="de-DE" sz="2100" dirty="0">
                <a:solidFill>
                  <a:srgbClr val="FF0000"/>
                </a:solidFill>
              </a:rPr>
              <a:t> à 6</a:t>
            </a:r>
            <a:r>
              <a:rPr lang="de-DE" sz="2100" baseline="30000" dirty="0">
                <a:solidFill>
                  <a:srgbClr val="FF0000"/>
                </a:solidFill>
              </a:rPr>
              <a:t>ième</a:t>
            </a:r>
            <a:r>
              <a:rPr lang="de-DE" sz="2100" dirty="0">
                <a:solidFill>
                  <a:srgbClr val="FF0000"/>
                </a:solidFill>
              </a:rPr>
              <a:t> </a:t>
            </a:r>
            <a:r>
              <a:rPr lang="de-DE" sz="2100" dirty="0" err="1">
                <a:solidFill>
                  <a:srgbClr val="FF0000"/>
                </a:solidFill>
              </a:rPr>
              <a:t>semaine</a:t>
            </a:r>
            <a:r>
              <a:rPr lang="de-DE" sz="2100" dirty="0">
                <a:solidFill>
                  <a:srgbClr val="FF0000"/>
                </a:solidFill>
              </a:rPr>
              <a:t> de </a:t>
            </a:r>
            <a:r>
              <a:rPr lang="de-DE" sz="2100" dirty="0" err="1">
                <a:solidFill>
                  <a:srgbClr val="FF0000"/>
                </a:solidFill>
              </a:rPr>
              <a:t>stage</a:t>
            </a:r>
            <a:r>
              <a:rPr lang="de-DE" sz="2100" dirty="0">
                <a:solidFill>
                  <a:srgbClr val="FF0000"/>
                </a:solidFill>
              </a:rPr>
              <a:t>) </a:t>
            </a:r>
          </a:p>
          <a:p>
            <a:pPr marL="342900" indent="-342900">
              <a:lnSpc>
                <a:spcPct val="150000"/>
              </a:lnSpc>
              <a:buFont typeface="Arial" panose="020B0604020202020204" pitchFamily="34" charset="0"/>
              <a:buChar char="•"/>
            </a:pPr>
            <a:r>
              <a:rPr lang="fr-FR" dirty="0"/>
              <a:t>4 offres pédagogiques intégrées dans le quotidien (planifiées ou spontanée) </a:t>
            </a:r>
            <a:r>
              <a:rPr lang="de-DE" sz="2000" dirty="0">
                <a:solidFill>
                  <a:srgbClr val="FF0000"/>
                </a:solidFill>
              </a:rPr>
              <a:t>(</a:t>
            </a:r>
            <a:r>
              <a:rPr lang="de-DE" sz="1900" dirty="0">
                <a:solidFill>
                  <a:srgbClr val="FF0000"/>
                </a:solidFill>
              </a:rPr>
              <a:t>1</a:t>
            </a:r>
            <a:r>
              <a:rPr lang="de-DE" sz="1900" baseline="30000" dirty="0">
                <a:solidFill>
                  <a:srgbClr val="FF0000"/>
                </a:solidFill>
              </a:rPr>
              <a:t>ière</a:t>
            </a:r>
            <a:r>
              <a:rPr lang="de-DE" sz="1900" dirty="0">
                <a:solidFill>
                  <a:srgbClr val="FF0000"/>
                </a:solidFill>
              </a:rPr>
              <a:t> </a:t>
            </a:r>
            <a:r>
              <a:rPr lang="de-DE" sz="2000" dirty="0">
                <a:solidFill>
                  <a:srgbClr val="FF0000"/>
                </a:solidFill>
              </a:rPr>
              <a:t>à 6</a:t>
            </a:r>
            <a:r>
              <a:rPr lang="de-DE" sz="2000" baseline="30000" dirty="0">
                <a:solidFill>
                  <a:srgbClr val="FF0000"/>
                </a:solidFill>
              </a:rPr>
              <a:t>ième</a:t>
            </a:r>
            <a:r>
              <a:rPr lang="de-DE" sz="2000" dirty="0">
                <a:solidFill>
                  <a:srgbClr val="FF0000"/>
                </a:solidFill>
              </a:rPr>
              <a:t> </a:t>
            </a:r>
            <a:r>
              <a:rPr lang="de-DE" sz="2000" dirty="0" err="1">
                <a:solidFill>
                  <a:srgbClr val="FF0000"/>
                </a:solidFill>
              </a:rPr>
              <a:t>semaine</a:t>
            </a:r>
            <a:r>
              <a:rPr lang="de-DE" sz="2000" dirty="0">
                <a:solidFill>
                  <a:srgbClr val="FF0000"/>
                </a:solidFill>
              </a:rPr>
              <a:t> de </a:t>
            </a:r>
            <a:r>
              <a:rPr lang="de-DE" sz="2000" dirty="0" err="1">
                <a:solidFill>
                  <a:srgbClr val="FF0000"/>
                </a:solidFill>
              </a:rPr>
              <a:t>stage</a:t>
            </a:r>
            <a:endParaRPr lang="de-DE" dirty="0"/>
          </a:p>
          <a:p>
            <a:pPr marL="342900" indent="-342900">
              <a:buFont typeface="Arial" panose="020B0604020202020204" pitchFamily="34" charset="0"/>
              <a:buChar char="•"/>
            </a:pPr>
            <a:endParaRPr lang="de-DE" dirty="0"/>
          </a:p>
          <a:p>
            <a:pPr marL="342900" indent="-342900">
              <a:buFont typeface="Arial" panose="020B0604020202020204" pitchFamily="34" charset="0"/>
              <a:buChar char="•"/>
            </a:pPr>
            <a:endParaRPr lang="de-DE" dirty="0"/>
          </a:p>
        </p:txBody>
      </p:sp>
    </p:spTree>
    <p:extLst>
      <p:ext uri="{BB962C8B-B14F-4D97-AF65-F5344CB8AC3E}">
        <p14:creationId xmlns:p14="http://schemas.microsoft.com/office/powerpoint/2010/main" val="21646253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90E1CF-B245-4E40-A9F6-C37DF13C05A5}"/>
              </a:ext>
            </a:extLst>
          </p:cNvPr>
          <p:cNvSpPr>
            <a:spLocks noGrp="1"/>
          </p:cNvSpPr>
          <p:nvPr>
            <p:ph type="title"/>
          </p:nvPr>
        </p:nvSpPr>
        <p:spPr>
          <a:xfrm>
            <a:off x="457200" y="152718"/>
            <a:ext cx="7620000" cy="1371600"/>
          </a:xfrm>
        </p:spPr>
        <p:txBody>
          <a:bodyPr>
            <a:normAutofit fontScale="90000"/>
          </a:bodyPr>
          <a:lstStyle/>
          <a:p>
            <a:r>
              <a:rPr lang="de-DE" sz="2800" dirty="0">
                <a:solidFill>
                  <a:srgbClr val="FF0000"/>
                </a:solidFill>
              </a:rPr>
              <a:t>Nouveau </a:t>
            </a:r>
            <a:r>
              <a:rPr lang="de-DE" sz="2800" dirty="0">
                <a:solidFill>
                  <a:schemeClr val="accent2"/>
                </a:solidFill>
              </a:rPr>
              <a:t>2 </a:t>
            </a:r>
            <a:r>
              <a:rPr lang="de-DE" sz="2800" dirty="0" err="1">
                <a:solidFill>
                  <a:schemeClr val="accent2"/>
                </a:solidFill>
              </a:rPr>
              <a:t>Entretiens</a:t>
            </a:r>
            <a:r>
              <a:rPr lang="de-DE" sz="2800" dirty="0">
                <a:solidFill>
                  <a:schemeClr val="accent2"/>
                </a:solidFill>
              </a:rPr>
              <a:t> </a:t>
            </a:r>
            <a:r>
              <a:rPr lang="de-DE" sz="2800" dirty="0" err="1">
                <a:solidFill>
                  <a:schemeClr val="accent2"/>
                </a:solidFill>
              </a:rPr>
              <a:t>sur</a:t>
            </a:r>
            <a:r>
              <a:rPr lang="de-DE" sz="2800" dirty="0">
                <a:solidFill>
                  <a:schemeClr val="accent2"/>
                </a:solidFill>
              </a:rPr>
              <a:t> </a:t>
            </a:r>
            <a:r>
              <a:rPr lang="de-DE" sz="2800" dirty="0" err="1">
                <a:solidFill>
                  <a:schemeClr val="accent2"/>
                </a:solidFill>
              </a:rPr>
              <a:t>les</a:t>
            </a:r>
            <a:r>
              <a:rPr lang="de-DE" sz="2800" dirty="0">
                <a:solidFill>
                  <a:schemeClr val="accent2"/>
                </a:solidFill>
              </a:rPr>
              <a:t> </a:t>
            </a:r>
            <a:r>
              <a:rPr lang="de-DE" sz="2800" dirty="0" err="1">
                <a:solidFill>
                  <a:schemeClr val="accent2"/>
                </a:solidFill>
              </a:rPr>
              <a:t>attitudes</a:t>
            </a:r>
            <a:r>
              <a:rPr lang="de-DE" sz="2800" dirty="0">
                <a:solidFill>
                  <a:schemeClr val="accent2"/>
                </a:solidFill>
              </a:rPr>
              <a:t> de </a:t>
            </a:r>
            <a:r>
              <a:rPr lang="de-DE" sz="2800" dirty="0" err="1">
                <a:solidFill>
                  <a:schemeClr val="accent2"/>
                </a:solidFill>
              </a:rPr>
              <a:t>bases</a:t>
            </a:r>
            <a:r>
              <a:rPr lang="de-DE" sz="2800" dirty="0">
                <a:solidFill>
                  <a:schemeClr val="accent2"/>
                </a:solidFill>
              </a:rPr>
              <a:t> à </a:t>
            </a:r>
            <a:r>
              <a:rPr lang="de-DE" sz="2800" dirty="0" err="1">
                <a:solidFill>
                  <a:schemeClr val="accent2"/>
                </a:solidFill>
              </a:rPr>
              <a:t>adopter</a:t>
            </a:r>
            <a:r>
              <a:rPr lang="de-DE" sz="2800" dirty="0">
                <a:solidFill>
                  <a:schemeClr val="accent2"/>
                </a:solidFill>
              </a:rPr>
              <a:t> </a:t>
            </a:r>
            <a:r>
              <a:rPr lang="de-DE" sz="2800" dirty="0" err="1">
                <a:solidFill>
                  <a:schemeClr val="accent2"/>
                </a:solidFill>
              </a:rPr>
              <a:t>tout</a:t>
            </a:r>
            <a:r>
              <a:rPr lang="de-DE" sz="2800" dirty="0">
                <a:solidFill>
                  <a:schemeClr val="accent2"/>
                </a:solidFill>
              </a:rPr>
              <a:t> au </a:t>
            </a:r>
            <a:r>
              <a:rPr lang="de-DE" sz="2800" dirty="0" err="1">
                <a:solidFill>
                  <a:schemeClr val="accent2"/>
                </a:solidFill>
              </a:rPr>
              <a:t>long</a:t>
            </a:r>
            <a:r>
              <a:rPr lang="de-DE" sz="2800" dirty="0">
                <a:solidFill>
                  <a:schemeClr val="accent2"/>
                </a:solidFill>
              </a:rPr>
              <a:t> des 3 </a:t>
            </a:r>
            <a:r>
              <a:rPr lang="de-DE" sz="2800" dirty="0" err="1">
                <a:solidFill>
                  <a:schemeClr val="accent2"/>
                </a:solidFill>
              </a:rPr>
              <a:t>annees</a:t>
            </a:r>
            <a:r>
              <a:rPr lang="de-DE" sz="2800" dirty="0">
                <a:solidFill>
                  <a:schemeClr val="accent2"/>
                </a:solidFill>
              </a:rPr>
              <a:t> </a:t>
            </a:r>
            <a:r>
              <a:rPr lang="de-DE" sz="2800" dirty="0" err="1">
                <a:solidFill>
                  <a:schemeClr val="accent2"/>
                </a:solidFill>
              </a:rPr>
              <a:t>d‘etudes</a:t>
            </a:r>
            <a:endParaRPr lang="de-DE" sz="2800" dirty="0">
              <a:solidFill>
                <a:schemeClr val="accent2"/>
              </a:solidFill>
            </a:endParaRPr>
          </a:p>
        </p:txBody>
      </p:sp>
      <p:sp>
        <p:nvSpPr>
          <p:cNvPr id="3" name="Inhaltsplatzhalter 2">
            <a:extLst>
              <a:ext uri="{FF2B5EF4-FFF2-40B4-BE49-F238E27FC236}">
                <a16:creationId xmlns:a16="http://schemas.microsoft.com/office/drawing/2014/main" id="{41F9A109-D0B7-3144-8914-FA84B24E52DF}"/>
              </a:ext>
            </a:extLst>
          </p:cNvPr>
          <p:cNvSpPr>
            <a:spLocks noGrp="1"/>
          </p:cNvSpPr>
          <p:nvPr>
            <p:ph idx="1"/>
          </p:nvPr>
        </p:nvSpPr>
        <p:spPr/>
        <p:txBody>
          <a:bodyPr>
            <a:normAutofit/>
          </a:bodyPr>
          <a:lstStyle/>
          <a:p>
            <a:r>
              <a:rPr lang="de-DE" dirty="0"/>
              <a:t>OBJECTIFS </a:t>
            </a:r>
          </a:p>
          <a:p>
            <a:pPr marL="342900" indent="-342900">
              <a:buFont typeface="Arial" panose="020B0604020202020204" pitchFamily="34" charset="0"/>
              <a:buChar char="•"/>
            </a:pPr>
            <a:r>
              <a:rPr lang="de-DE" dirty="0" err="1"/>
              <a:t>Développement</a:t>
            </a:r>
            <a:r>
              <a:rPr lang="de-DE" dirty="0"/>
              <a:t> du sens de </a:t>
            </a:r>
            <a:r>
              <a:rPr lang="de-DE" dirty="0" err="1"/>
              <a:t>l‘autoréflexion</a:t>
            </a:r>
            <a:endParaRPr lang="de-DE" dirty="0"/>
          </a:p>
          <a:p>
            <a:pPr marL="342900" indent="-342900">
              <a:buFont typeface="Arial" panose="020B0604020202020204" pitchFamily="34" charset="0"/>
              <a:buChar char="•"/>
            </a:pPr>
            <a:r>
              <a:rPr lang="de-DE" dirty="0" err="1"/>
              <a:t>Développer</a:t>
            </a:r>
            <a:r>
              <a:rPr lang="de-DE" dirty="0"/>
              <a:t> </a:t>
            </a:r>
            <a:r>
              <a:rPr lang="de-DE" dirty="0" err="1"/>
              <a:t>ses</a:t>
            </a:r>
            <a:r>
              <a:rPr lang="de-DE" dirty="0"/>
              <a:t> </a:t>
            </a:r>
            <a:r>
              <a:rPr lang="de-DE" dirty="0" err="1"/>
              <a:t>compétences</a:t>
            </a:r>
            <a:r>
              <a:rPr lang="de-DE" dirty="0"/>
              <a:t> </a:t>
            </a:r>
            <a:r>
              <a:rPr lang="de-DE" dirty="0" err="1"/>
              <a:t>personnelles</a:t>
            </a:r>
            <a:endParaRPr lang="de-DE" dirty="0"/>
          </a:p>
          <a:p>
            <a:pPr marL="342900" indent="-342900">
              <a:buFont typeface="Arial" panose="020B0604020202020204" pitchFamily="34" charset="0"/>
              <a:buChar char="•"/>
            </a:pPr>
            <a:r>
              <a:rPr lang="de-DE" dirty="0" err="1"/>
              <a:t>Autoévaluation</a:t>
            </a:r>
            <a:r>
              <a:rPr lang="de-DE" dirty="0"/>
              <a:t> par </a:t>
            </a:r>
            <a:r>
              <a:rPr lang="de-DE" dirty="0" err="1"/>
              <a:t>l‘élève</a:t>
            </a:r>
            <a:r>
              <a:rPr lang="de-DE" dirty="0"/>
              <a:t> VS </a:t>
            </a:r>
            <a:r>
              <a:rPr lang="de-DE" dirty="0" err="1"/>
              <a:t>évaluation</a:t>
            </a:r>
            <a:r>
              <a:rPr lang="de-DE" dirty="0"/>
              <a:t> externe par le*la </a:t>
            </a:r>
            <a:r>
              <a:rPr lang="de-DE" dirty="0" err="1"/>
              <a:t>tuteur</a:t>
            </a:r>
            <a:r>
              <a:rPr lang="de-DE" dirty="0"/>
              <a:t>*</a:t>
            </a:r>
            <a:r>
              <a:rPr lang="de-DE" dirty="0" err="1"/>
              <a:t>trice</a:t>
            </a:r>
            <a:endParaRPr lang="de-DE" dirty="0">
              <a:solidFill>
                <a:srgbClr val="FFC000"/>
              </a:solidFill>
            </a:endParaRPr>
          </a:p>
          <a:p>
            <a:r>
              <a:rPr lang="de-DE" dirty="0">
                <a:solidFill>
                  <a:srgbClr val="FFC000"/>
                </a:solidFill>
              </a:rPr>
              <a:t>________________________________________________</a:t>
            </a:r>
          </a:p>
          <a:p>
            <a:pPr marL="342900" indent="-342900">
              <a:buFont typeface="Arial" panose="020B0604020202020204" pitchFamily="34" charset="0"/>
              <a:buChar char="•"/>
            </a:pPr>
            <a:r>
              <a:rPr lang="de-DE" dirty="0" err="1"/>
              <a:t>Élève</a:t>
            </a:r>
            <a:r>
              <a:rPr lang="de-DE" dirty="0"/>
              <a:t> </a:t>
            </a:r>
            <a:r>
              <a:rPr lang="de-DE" dirty="0" err="1"/>
              <a:t>reçoit</a:t>
            </a:r>
            <a:r>
              <a:rPr lang="de-DE" dirty="0"/>
              <a:t> </a:t>
            </a:r>
            <a:r>
              <a:rPr lang="de-DE" dirty="0" err="1"/>
              <a:t>une</a:t>
            </a:r>
            <a:r>
              <a:rPr lang="de-DE" dirty="0"/>
              <a:t> COPIE de </a:t>
            </a:r>
            <a:r>
              <a:rPr lang="de-DE" dirty="0" err="1"/>
              <a:t>l‘évaluation</a:t>
            </a:r>
            <a:r>
              <a:rPr lang="de-DE" dirty="0"/>
              <a:t> externe du*de la </a:t>
            </a:r>
            <a:r>
              <a:rPr lang="de-DE" dirty="0" err="1"/>
              <a:t>tuteur</a:t>
            </a:r>
            <a:r>
              <a:rPr lang="de-DE" dirty="0"/>
              <a:t>*</a:t>
            </a:r>
            <a:r>
              <a:rPr lang="de-DE" dirty="0" err="1"/>
              <a:t>trice</a:t>
            </a:r>
            <a:r>
              <a:rPr lang="de-DE" dirty="0"/>
              <a:t> </a:t>
            </a:r>
            <a:r>
              <a:rPr lang="de-DE" dirty="0" err="1"/>
              <a:t>qu‘il</a:t>
            </a:r>
            <a:r>
              <a:rPr lang="de-DE" dirty="0"/>
              <a:t>*</a:t>
            </a:r>
            <a:r>
              <a:rPr lang="de-DE" dirty="0" err="1"/>
              <a:t>elle</a:t>
            </a:r>
            <a:r>
              <a:rPr lang="de-DE" dirty="0"/>
              <a:t> </a:t>
            </a:r>
            <a:r>
              <a:rPr lang="de-DE" dirty="0" err="1"/>
              <a:t>introduit</a:t>
            </a:r>
            <a:r>
              <a:rPr lang="de-DE" dirty="0"/>
              <a:t> </a:t>
            </a:r>
            <a:r>
              <a:rPr lang="de-DE" dirty="0" err="1"/>
              <a:t>dans</a:t>
            </a:r>
            <a:r>
              <a:rPr lang="de-DE" dirty="0"/>
              <a:t> le dossier de </a:t>
            </a:r>
            <a:r>
              <a:rPr lang="de-DE" dirty="0" err="1"/>
              <a:t>stage</a:t>
            </a:r>
            <a:endParaRPr lang="de-DE" dirty="0"/>
          </a:p>
          <a:p>
            <a:pPr marL="342900" indent="-342900">
              <a:buFont typeface="Arial" panose="020B0604020202020204" pitchFamily="34" charset="0"/>
              <a:buChar char="•"/>
            </a:pPr>
            <a:r>
              <a:rPr lang="de-DE" dirty="0"/>
              <a:t>Ces </a:t>
            </a:r>
            <a:r>
              <a:rPr lang="de-DE" dirty="0" err="1"/>
              <a:t>évaluations</a:t>
            </a:r>
            <a:r>
              <a:rPr lang="de-DE" dirty="0"/>
              <a:t> </a:t>
            </a:r>
            <a:r>
              <a:rPr lang="de-DE" dirty="0" err="1"/>
              <a:t>ont</a:t>
            </a:r>
            <a:r>
              <a:rPr lang="de-DE" dirty="0"/>
              <a:t> </a:t>
            </a:r>
            <a:r>
              <a:rPr lang="de-DE" dirty="0" err="1"/>
              <a:t>lieu</a:t>
            </a:r>
            <a:r>
              <a:rPr lang="de-DE" dirty="0"/>
              <a:t> en 2GED, 1GED et 1SGED.</a:t>
            </a:r>
          </a:p>
          <a:p>
            <a:pPr marL="342900" indent="-342900">
              <a:buFont typeface="Arial" panose="020B0604020202020204" pitchFamily="34" charset="0"/>
              <a:buChar char="•"/>
            </a:pPr>
            <a:endParaRPr lang="de-DE" dirty="0"/>
          </a:p>
          <a:p>
            <a:pPr marL="342900" indent="-342900">
              <a:buFont typeface="Arial" panose="020B0604020202020204" pitchFamily="34" charset="0"/>
              <a:buChar char="•"/>
            </a:pPr>
            <a:endParaRPr lang="de-DE" dirty="0"/>
          </a:p>
        </p:txBody>
      </p:sp>
    </p:spTree>
    <p:extLst>
      <p:ext uri="{BB962C8B-B14F-4D97-AF65-F5344CB8AC3E}">
        <p14:creationId xmlns:p14="http://schemas.microsoft.com/office/powerpoint/2010/main" val="32304305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7931224" cy="1371600"/>
          </a:xfrm>
        </p:spPr>
        <p:txBody>
          <a:bodyPr>
            <a:normAutofit/>
          </a:bodyPr>
          <a:lstStyle/>
          <a:p>
            <a:r>
              <a:rPr lang="de-LU" sz="3200">
                <a:solidFill>
                  <a:srgbClr val="FFC000"/>
                </a:solidFill>
              </a:rPr>
              <a:t>En </a:t>
            </a:r>
            <a:r>
              <a:rPr lang="de-LU" sz="3200" err="1">
                <a:solidFill>
                  <a:srgbClr val="FFC000"/>
                </a:solidFill>
              </a:rPr>
              <a:t>cas</a:t>
            </a:r>
            <a:r>
              <a:rPr lang="de-LU" sz="3200">
                <a:solidFill>
                  <a:srgbClr val="FFC000"/>
                </a:solidFill>
              </a:rPr>
              <a:t> de </a:t>
            </a:r>
            <a:r>
              <a:rPr lang="de-LU" sz="3200" err="1">
                <a:solidFill>
                  <a:srgbClr val="FFC000"/>
                </a:solidFill>
              </a:rPr>
              <a:t>problemes</a:t>
            </a:r>
            <a:r>
              <a:rPr lang="de-LU" sz="3200">
                <a:solidFill>
                  <a:srgbClr val="FFC000"/>
                </a:solidFill>
              </a:rPr>
              <a:t>…</a:t>
            </a:r>
          </a:p>
        </p:txBody>
      </p:sp>
      <p:sp>
        <p:nvSpPr>
          <p:cNvPr id="3" name="Inhaltsplatzhalter 2"/>
          <p:cNvSpPr>
            <a:spLocks noGrp="1"/>
          </p:cNvSpPr>
          <p:nvPr>
            <p:ph idx="1"/>
          </p:nvPr>
        </p:nvSpPr>
        <p:spPr>
          <a:xfrm>
            <a:off x="457200" y="1752600"/>
            <a:ext cx="7620000" cy="4916760"/>
          </a:xfrm>
        </p:spPr>
        <p:txBody>
          <a:bodyPr>
            <a:normAutofit/>
          </a:bodyPr>
          <a:lstStyle/>
          <a:p>
            <a:pPr marL="342900" lvl="0" indent="-342900">
              <a:lnSpc>
                <a:spcPct val="150000"/>
              </a:lnSpc>
              <a:buFont typeface="Arial" panose="020B0604020202020204" pitchFamily="34" charset="0"/>
              <a:buChar char="•"/>
            </a:pPr>
            <a:r>
              <a:rPr lang="fr-FR" dirty="0"/>
              <a:t>Le/la tuteur*</a:t>
            </a:r>
            <a:r>
              <a:rPr lang="fr-FR" dirty="0" err="1"/>
              <a:t>trice</a:t>
            </a:r>
            <a:r>
              <a:rPr lang="fr-FR" dirty="0"/>
              <a:t> (et </a:t>
            </a:r>
            <a:r>
              <a:rPr lang="fr-FR" dirty="0" err="1"/>
              <a:t>Prapr</a:t>
            </a:r>
            <a:r>
              <a:rPr lang="fr-FR" dirty="0"/>
              <a:t>) est le*la premier*ère interlocuteur*</a:t>
            </a:r>
            <a:r>
              <a:rPr lang="fr-FR" dirty="0" err="1"/>
              <a:t>trice</a:t>
            </a:r>
            <a:r>
              <a:rPr lang="fr-FR" dirty="0"/>
              <a:t> de l'élève en cas de questions ou de problèmes.</a:t>
            </a:r>
            <a:endParaRPr lang="de-LU" dirty="0"/>
          </a:p>
          <a:p>
            <a:pPr marL="342900" lvl="0" indent="-342900">
              <a:lnSpc>
                <a:spcPct val="150000"/>
              </a:lnSpc>
              <a:buFont typeface="Arial" panose="020B0604020202020204" pitchFamily="34" charset="0"/>
              <a:buChar char="•"/>
            </a:pPr>
            <a:r>
              <a:rPr lang="fr-FR" dirty="0"/>
              <a:t>Si une solution ou un accord ne peut être trouvé à ce niveau, l'élève, ou le cas échéant le*la tuteur*</a:t>
            </a:r>
            <a:r>
              <a:rPr lang="fr-FR" dirty="0" err="1"/>
              <a:t>trice</a:t>
            </a:r>
            <a:r>
              <a:rPr lang="fr-FR" dirty="0"/>
              <a:t>,  s'adresse à l'enseignant*e-  PRAPR compétent.</a:t>
            </a:r>
            <a:endParaRPr lang="de-LU" dirty="0"/>
          </a:p>
        </p:txBody>
      </p:sp>
    </p:spTree>
    <p:extLst>
      <p:ext uri="{BB962C8B-B14F-4D97-AF65-F5344CB8AC3E}">
        <p14:creationId xmlns:p14="http://schemas.microsoft.com/office/powerpoint/2010/main" val="2307075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7931224" cy="1371600"/>
          </a:xfrm>
        </p:spPr>
        <p:txBody>
          <a:bodyPr>
            <a:normAutofit/>
          </a:bodyPr>
          <a:lstStyle/>
          <a:p>
            <a:r>
              <a:rPr lang="de-LU" sz="3200">
                <a:solidFill>
                  <a:srgbClr val="FFC000"/>
                </a:solidFill>
              </a:rPr>
              <a:t>En </a:t>
            </a:r>
            <a:r>
              <a:rPr lang="de-LU" sz="3200" err="1">
                <a:solidFill>
                  <a:srgbClr val="FFC000"/>
                </a:solidFill>
              </a:rPr>
              <a:t>cas</a:t>
            </a:r>
            <a:r>
              <a:rPr lang="de-LU" sz="3200">
                <a:solidFill>
                  <a:srgbClr val="FFC000"/>
                </a:solidFill>
              </a:rPr>
              <a:t> de </a:t>
            </a:r>
            <a:r>
              <a:rPr lang="de-LU" sz="3200" err="1">
                <a:solidFill>
                  <a:srgbClr val="FFC000"/>
                </a:solidFill>
              </a:rPr>
              <a:t>problemes</a:t>
            </a:r>
            <a:r>
              <a:rPr lang="de-LU" sz="3200">
                <a:solidFill>
                  <a:srgbClr val="FFC000"/>
                </a:solidFill>
              </a:rPr>
              <a:t>…</a:t>
            </a:r>
          </a:p>
        </p:txBody>
      </p:sp>
      <p:sp>
        <p:nvSpPr>
          <p:cNvPr id="3" name="Inhaltsplatzhalter 2"/>
          <p:cNvSpPr>
            <a:spLocks noGrp="1"/>
          </p:cNvSpPr>
          <p:nvPr>
            <p:ph idx="1"/>
          </p:nvPr>
        </p:nvSpPr>
        <p:spPr>
          <a:xfrm>
            <a:off x="457200" y="1752600"/>
            <a:ext cx="7620000" cy="4916760"/>
          </a:xfrm>
        </p:spPr>
        <p:txBody>
          <a:bodyPr>
            <a:normAutofit/>
          </a:bodyPr>
          <a:lstStyle/>
          <a:p>
            <a:pPr marL="342900" lvl="0" indent="-342900">
              <a:lnSpc>
                <a:spcPct val="150000"/>
              </a:lnSpc>
              <a:buFont typeface="Arial" panose="020B0604020202020204" pitchFamily="34" charset="0"/>
              <a:buChar char="•"/>
            </a:pPr>
            <a:r>
              <a:rPr lang="fr-FR"/>
              <a:t>Si aucune solution satisfaisante ne peut être trouvée, l'Office de la pratique professionnelle, </a:t>
            </a:r>
            <a:r>
              <a:rPr lang="fr-FR" err="1"/>
              <a:t>prapr@ltpes.lu</a:t>
            </a:r>
            <a:r>
              <a:rPr lang="fr-FR"/>
              <a:t>, est informé et saisi de la situation problématique.</a:t>
            </a:r>
            <a:endParaRPr lang="de-LU"/>
          </a:p>
          <a:p>
            <a:r>
              <a:rPr lang="fr-FR"/>
              <a:t> </a:t>
            </a:r>
            <a:endParaRPr lang="de-LU"/>
          </a:p>
          <a:p>
            <a:pPr marL="342900" lvl="0" indent="-342900">
              <a:lnSpc>
                <a:spcPct val="150000"/>
              </a:lnSpc>
              <a:buFont typeface="Arial" panose="020B0604020202020204" pitchFamily="34" charset="0"/>
              <a:buChar char="•"/>
            </a:pPr>
            <a:r>
              <a:rPr lang="fr-FR"/>
              <a:t>Dans ce cas, il peut être demandé un rapport de la situation rédigé par:</a:t>
            </a:r>
          </a:p>
          <a:p>
            <a:pPr marL="800100" lvl="1" indent="-342900">
              <a:lnSpc>
                <a:spcPct val="150000"/>
              </a:lnSpc>
            </a:pPr>
            <a:r>
              <a:rPr lang="fr-FR" b="1"/>
              <a:t>Le*la tuteur*</a:t>
            </a:r>
            <a:r>
              <a:rPr lang="fr-FR" b="1" err="1"/>
              <a:t>rice</a:t>
            </a:r>
            <a:endParaRPr lang="fr-FR" b="1"/>
          </a:p>
          <a:p>
            <a:pPr marL="800100" lvl="1" indent="-342900">
              <a:lnSpc>
                <a:spcPct val="150000"/>
              </a:lnSpc>
            </a:pPr>
            <a:r>
              <a:rPr lang="fr-FR" b="1"/>
              <a:t>L’élève</a:t>
            </a:r>
          </a:p>
          <a:p>
            <a:pPr marL="800100" lvl="1" indent="-342900">
              <a:lnSpc>
                <a:spcPct val="150000"/>
              </a:lnSpc>
            </a:pPr>
            <a:r>
              <a:rPr lang="fr-FR" b="1"/>
              <a:t>L’enseignant*e PRAPR</a:t>
            </a:r>
          </a:p>
          <a:p>
            <a:pPr marL="800100" lvl="1" indent="-342900">
              <a:lnSpc>
                <a:spcPct val="150000"/>
              </a:lnSpc>
            </a:pPr>
            <a:endParaRPr lang="de-LU" b="1"/>
          </a:p>
          <a:p>
            <a:pPr marL="274320" lvl="1" indent="0">
              <a:lnSpc>
                <a:spcPct val="150000"/>
              </a:lnSpc>
              <a:buNone/>
            </a:pPr>
            <a:endParaRPr lang="de-LU" b="1"/>
          </a:p>
        </p:txBody>
      </p:sp>
    </p:spTree>
    <p:extLst>
      <p:ext uri="{BB962C8B-B14F-4D97-AF65-F5344CB8AC3E}">
        <p14:creationId xmlns:p14="http://schemas.microsoft.com/office/powerpoint/2010/main" val="21396980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FF3F9E-50B8-B649-A725-E8A662FDC5B4}"/>
              </a:ext>
            </a:extLst>
          </p:cNvPr>
          <p:cNvSpPr>
            <a:spLocks noGrp="1"/>
          </p:cNvSpPr>
          <p:nvPr>
            <p:ph type="title"/>
          </p:nvPr>
        </p:nvSpPr>
        <p:spPr/>
        <p:txBody>
          <a:bodyPr/>
          <a:lstStyle/>
          <a:p>
            <a:r>
              <a:rPr lang="de-DE" sz="3200">
                <a:solidFill>
                  <a:srgbClr val="FFC000"/>
                </a:solidFill>
              </a:rPr>
              <a:t>Vos </a:t>
            </a:r>
            <a:r>
              <a:rPr lang="de-DE" sz="3200" err="1">
                <a:solidFill>
                  <a:srgbClr val="FFC000"/>
                </a:solidFill>
              </a:rPr>
              <a:t>questions</a:t>
            </a:r>
            <a:endParaRPr lang="de-DE" sz="3200">
              <a:solidFill>
                <a:srgbClr val="FFC000"/>
              </a:solidFill>
            </a:endParaRPr>
          </a:p>
        </p:txBody>
      </p:sp>
      <p:sp>
        <p:nvSpPr>
          <p:cNvPr id="3" name="Inhaltsplatzhalter 2">
            <a:extLst>
              <a:ext uri="{FF2B5EF4-FFF2-40B4-BE49-F238E27FC236}">
                <a16:creationId xmlns:a16="http://schemas.microsoft.com/office/drawing/2014/main" id="{F8B59543-093C-D644-8120-1822847BAEE6}"/>
              </a:ext>
            </a:extLst>
          </p:cNvPr>
          <p:cNvSpPr>
            <a:spLocks noGrp="1"/>
          </p:cNvSpPr>
          <p:nvPr>
            <p:ph idx="1"/>
          </p:nvPr>
        </p:nvSpPr>
        <p:spPr/>
        <p:txBody>
          <a:bodyPr>
            <a:normAutofit/>
          </a:bodyPr>
          <a:lstStyle/>
          <a:p>
            <a:endParaRPr lang="de-DE" sz="3200" cap="all" spc="-60">
              <a:solidFill>
                <a:srgbClr val="0070C0"/>
              </a:solidFill>
              <a:latin typeface="+mj-lt"/>
              <a:ea typeface="+mj-ea"/>
              <a:cs typeface="+mj-cs"/>
            </a:endParaRPr>
          </a:p>
        </p:txBody>
      </p:sp>
    </p:spTree>
    <p:extLst>
      <p:ext uri="{BB962C8B-B14F-4D97-AF65-F5344CB8AC3E}">
        <p14:creationId xmlns:p14="http://schemas.microsoft.com/office/powerpoint/2010/main" val="223531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AAF853-10E8-304A-A380-1260AD070A87}"/>
              </a:ext>
            </a:extLst>
          </p:cNvPr>
          <p:cNvSpPr>
            <a:spLocks noGrp="1"/>
          </p:cNvSpPr>
          <p:nvPr>
            <p:ph type="title"/>
          </p:nvPr>
        </p:nvSpPr>
        <p:spPr>
          <a:xfrm>
            <a:off x="457200" y="152718"/>
            <a:ext cx="8507288" cy="756002"/>
          </a:xfrm>
        </p:spPr>
        <p:txBody>
          <a:bodyPr/>
          <a:lstStyle/>
          <a:p>
            <a:r>
              <a:rPr lang="de-DE" err="1">
                <a:solidFill>
                  <a:schemeClr val="accent2"/>
                </a:solidFill>
              </a:rPr>
              <a:t>Documents</a:t>
            </a:r>
            <a:endParaRPr lang="de-DE">
              <a:solidFill>
                <a:schemeClr val="accent2"/>
              </a:solidFill>
            </a:endParaRPr>
          </a:p>
        </p:txBody>
      </p:sp>
      <p:sp>
        <p:nvSpPr>
          <p:cNvPr id="3" name="Inhaltsplatzhalter 2">
            <a:extLst>
              <a:ext uri="{FF2B5EF4-FFF2-40B4-BE49-F238E27FC236}">
                <a16:creationId xmlns:a16="http://schemas.microsoft.com/office/drawing/2014/main" id="{2A66C120-60DD-E94C-AA58-B2E4DBF9AC08}"/>
              </a:ext>
            </a:extLst>
          </p:cNvPr>
          <p:cNvSpPr>
            <a:spLocks noGrp="1"/>
          </p:cNvSpPr>
          <p:nvPr>
            <p:ph idx="1"/>
          </p:nvPr>
        </p:nvSpPr>
        <p:spPr>
          <a:xfrm>
            <a:off x="457200" y="908720"/>
            <a:ext cx="8229600" cy="5616624"/>
          </a:xfrm>
        </p:spPr>
        <p:txBody>
          <a:bodyPr>
            <a:normAutofit fontScale="85000" lnSpcReduction="20000"/>
          </a:bodyPr>
          <a:lstStyle/>
          <a:p>
            <a:pPr marL="457200" indent="-457200">
              <a:buFont typeface="Arial" panose="020B0604020202020204" pitchFamily="34" charset="0"/>
              <a:buChar char="•"/>
            </a:pPr>
            <a:endParaRPr lang="fr-FR" sz="2800" b="0" dirty="0"/>
          </a:p>
          <a:p>
            <a:pPr marL="457200" indent="-457200">
              <a:lnSpc>
                <a:spcPct val="150000"/>
              </a:lnSpc>
              <a:buFont typeface="Arial" panose="020B0604020202020204" pitchFamily="34" charset="0"/>
              <a:buChar char="•"/>
            </a:pPr>
            <a:r>
              <a:rPr lang="fr-FR" dirty="0"/>
              <a:t>Manuel de stage 2023-24 (</a:t>
            </a:r>
            <a:r>
              <a:rPr lang="fr-FR" dirty="0" err="1"/>
              <a:t>Handbuch</a:t>
            </a:r>
            <a:r>
              <a:rPr lang="fr-FR" dirty="0"/>
              <a:t>) 1SGED complet en allemand est disponible.</a:t>
            </a:r>
          </a:p>
          <a:p>
            <a:pPr>
              <a:lnSpc>
                <a:spcPct val="150000"/>
              </a:lnSpc>
            </a:pPr>
            <a:r>
              <a:rPr lang="fr-FR" dirty="0">
                <a:highlight>
                  <a:srgbClr val="FFFF00"/>
                </a:highlight>
              </a:rPr>
              <a:t>La version officielle et définitive </a:t>
            </a:r>
            <a:r>
              <a:rPr lang="fr-FR" dirty="0"/>
              <a:t>pour cette année scolaire est </a:t>
            </a:r>
            <a:r>
              <a:rPr lang="fr-FR" dirty="0">
                <a:highlight>
                  <a:srgbClr val="FFFF00"/>
                </a:highlight>
              </a:rPr>
              <a:t>datée le 12.10.23 </a:t>
            </a:r>
          </a:p>
          <a:p>
            <a:pPr>
              <a:lnSpc>
                <a:spcPct val="150000"/>
              </a:lnSpc>
            </a:pPr>
            <a:r>
              <a:rPr lang="fr-FR" dirty="0">
                <a:highlight>
                  <a:srgbClr val="FFFF00"/>
                </a:highlight>
              </a:rPr>
              <a:t>(La version française est en préparation et sera disponible avant le début du stage)</a:t>
            </a:r>
          </a:p>
          <a:p>
            <a:pPr>
              <a:lnSpc>
                <a:spcPct val="150000"/>
              </a:lnSpc>
            </a:pPr>
            <a:r>
              <a:rPr lang="fr-FR" dirty="0"/>
              <a:t>Toolbox 1SGED (sera disponible en allemand et en français.(intégré dans le livret de stage)</a:t>
            </a:r>
          </a:p>
          <a:p>
            <a:pPr marL="457200" indent="-457200">
              <a:lnSpc>
                <a:spcPct val="150000"/>
              </a:lnSpc>
              <a:buFont typeface="Arial" panose="020B0604020202020204" pitchFamily="34" charset="0"/>
              <a:buChar char="•"/>
            </a:pPr>
            <a:r>
              <a:rPr lang="fr-FR" u="sng" dirty="0"/>
              <a:t>Documents ONLINE:</a:t>
            </a:r>
          </a:p>
          <a:p>
            <a:pPr marL="342900" indent="-342900">
              <a:lnSpc>
                <a:spcPct val="150000"/>
              </a:lnSpc>
              <a:buFont typeface="Arial" panose="020B0604020202020204" pitchFamily="34" charset="0"/>
              <a:buChar char="•"/>
            </a:pPr>
            <a:r>
              <a:rPr lang="fr-FR" dirty="0"/>
              <a:t> LTPES </a:t>
            </a:r>
            <a:r>
              <a:rPr lang="fr-FR" dirty="0" err="1"/>
              <a:t>Sharepoint</a:t>
            </a:r>
            <a:endParaRPr lang="fr-FR" dirty="0"/>
          </a:p>
          <a:p>
            <a:pPr marL="342900" indent="-342900">
              <a:lnSpc>
                <a:spcPct val="150000"/>
              </a:lnSpc>
              <a:buFont typeface="Arial" panose="020B0604020202020204" pitchFamily="34" charset="0"/>
              <a:buChar char="•"/>
            </a:pPr>
            <a:r>
              <a:rPr lang="fr-FR" dirty="0"/>
              <a:t>LTPES Site internet : Stages-&gt; espace institutions-&gt;Téléchargements</a:t>
            </a:r>
          </a:p>
          <a:p>
            <a:pPr marL="457200" indent="-457200">
              <a:lnSpc>
                <a:spcPct val="150000"/>
              </a:lnSpc>
              <a:buFont typeface="Arial" panose="020B0604020202020204" pitchFamily="34" charset="0"/>
              <a:buChar char="•"/>
            </a:pPr>
            <a:r>
              <a:rPr lang="de-DE" dirty="0"/>
              <a:t>LTPES-Manager</a:t>
            </a:r>
          </a:p>
        </p:txBody>
      </p:sp>
    </p:spTree>
    <p:extLst>
      <p:ext uri="{BB962C8B-B14F-4D97-AF65-F5344CB8AC3E}">
        <p14:creationId xmlns:p14="http://schemas.microsoft.com/office/powerpoint/2010/main" val="333481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A1F7C6-8213-284C-B08D-4593180D991B}"/>
              </a:ext>
            </a:extLst>
          </p:cNvPr>
          <p:cNvSpPr>
            <a:spLocks noGrp="1"/>
          </p:cNvSpPr>
          <p:nvPr>
            <p:ph type="title"/>
          </p:nvPr>
        </p:nvSpPr>
        <p:spPr>
          <a:xfrm>
            <a:off x="457200" y="152718"/>
            <a:ext cx="8229600" cy="1371600"/>
          </a:xfrm>
        </p:spPr>
        <p:txBody>
          <a:bodyPr>
            <a:normAutofit/>
          </a:bodyPr>
          <a:lstStyle/>
          <a:p>
            <a:r>
              <a:rPr lang="fr-FR" sz="3200">
                <a:solidFill>
                  <a:schemeClr val="accent2"/>
                </a:solidFill>
              </a:rPr>
              <a:t>Office de la pratique professionnelle</a:t>
            </a:r>
          </a:p>
        </p:txBody>
      </p:sp>
      <p:sp>
        <p:nvSpPr>
          <p:cNvPr id="3" name="Inhaltsplatzhalter 2">
            <a:extLst>
              <a:ext uri="{FF2B5EF4-FFF2-40B4-BE49-F238E27FC236}">
                <a16:creationId xmlns:a16="http://schemas.microsoft.com/office/drawing/2014/main" id="{CE364D90-6CC4-4F47-8D75-BD3249FDDD5B}"/>
              </a:ext>
            </a:extLst>
          </p:cNvPr>
          <p:cNvSpPr>
            <a:spLocks noGrp="1"/>
          </p:cNvSpPr>
          <p:nvPr>
            <p:ph idx="1"/>
          </p:nvPr>
        </p:nvSpPr>
        <p:spPr>
          <a:xfrm>
            <a:off x="457200" y="1524318"/>
            <a:ext cx="7620000" cy="5333682"/>
          </a:xfrm>
        </p:spPr>
        <p:txBody>
          <a:bodyPr>
            <a:noAutofit/>
          </a:bodyPr>
          <a:lstStyle/>
          <a:p>
            <a:pPr marL="457200" indent="-457200">
              <a:lnSpc>
                <a:spcPct val="150000"/>
              </a:lnSpc>
              <a:buFont typeface="Arial" panose="020B0604020202020204" pitchFamily="34" charset="0"/>
              <a:buChar char="•"/>
            </a:pPr>
            <a:endParaRPr lang="de-DE"/>
          </a:p>
          <a:p>
            <a:pPr marL="457200" indent="-457200">
              <a:lnSpc>
                <a:spcPct val="150000"/>
              </a:lnSpc>
              <a:buFont typeface="Arial" panose="020B0604020202020204" pitchFamily="34" charset="0"/>
              <a:buChar char="•"/>
            </a:pPr>
            <a:r>
              <a:rPr lang="de-DE"/>
              <a:t>Dina </a:t>
            </a:r>
            <a:r>
              <a:rPr lang="de-DE" err="1"/>
              <a:t>Cuscito</a:t>
            </a:r>
            <a:endParaRPr lang="de-DE"/>
          </a:p>
          <a:p>
            <a:pPr marL="457200" indent="-457200">
              <a:lnSpc>
                <a:spcPct val="150000"/>
              </a:lnSpc>
              <a:buFont typeface="Arial" panose="020B0604020202020204" pitchFamily="34" charset="0"/>
              <a:buChar char="•"/>
            </a:pPr>
            <a:r>
              <a:rPr lang="de-DE"/>
              <a:t>Vanessa </a:t>
            </a:r>
            <a:r>
              <a:rPr lang="de-DE" err="1"/>
              <a:t>Hanck</a:t>
            </a:r>
            <a:endParaRPr lang="de-DE"/>
          </a:p>
          <a:p>
            <a:pPr>
              <a:lnSpc>
                <a:spcPct val="150000"/>
              </a:lnSpc>
            </a:pPr>
            <a:r>
              <a:rPr lang="de-DE"/>
              <a:t>-&gt; </a:t>
            </a:r>
            <a:r>
              <a:rPr lang="de-DE" err="1"/>
              <a:t>manager</a:t>
            </a:r>
            <a:r>
              <a:rPr lang="de-DE"/>
              <a:t>, </a:t>
            </a:r>
            <a:r>
              <a:rPr lang="de-DE" err="1"/>
              <a:t>contacts</a:t>
            </a:r>
            <a:r>
              <a:rPr lang="de-DE"/>
              <a:t> et </a:t>
            </a:r>
            <a:r>
              <a:rPr lang="de-DE" err="1"/>
              <a:t>conventions</a:t>
            </a:r>
            <a:r>
              <a:rPr lang="de-DE"/>
              <a:t> de </a:t>
            </a:r>
            <a:r>
              <a:rPr lang="de-DE" err="1"/>
              <a:t>stage</a:t>
            </a:r>
            <a:r>
              <a:rPr lang="de-DE"/>
              <a:t> </a:t>
            </a:r>
            <a:r>
              <a:rPr lang="de-DE" err="1"/>
              <a:t>avec</a:t>
            </a:r>
            <a:r>
              <a:rPr lang="de-DE"/>
              <a:t> les </a:t>
            </a:r>
            <a:r>
              <a:rPr lang="de-DE" err="1"/>
              <a:t>institutions</a:t>
            </a:r>
            <a:r>
              <a:rPr lang="de-DE"/>
              <a:t>, </a:t>
            </a:r>
            <a:r>
              <a:rPr lang="de-DE" err="1"/>
              <a:t>demandes</a:t>
            </a:r>
            <a:r>
              <a:rPr lang="de-DE"/>
              <a:t> </a:t>
            </a:r>
            <a:r>
              <a:rPr lang="de-DE" err="1"/>
              <a:t>pour</a:t>
            </a:r>
            <a:r>
              <a:rPr lang="de-DE"/>
              <a:t> </a:t>
            </a:r>
            <a:r>
              <a:rPr lang="de-DE" err="1"/>
              <a:t>prester</a:t>
            </a:r>
            <a:r>
              <a:rPr lang="de-DE"/>
              <a:t> des </a:t>
            </a:r>
            <a:r>
              <a:rPr lang="de-DE" err="1"/>
              <a:t>heures</a:t>
            </a:r>
            <a:r>
              <a:rPr lang="de-DE"/>
              <a:t> les </a:t>
            </a:r>
            <a:r>
              <a:rPr lang="de-DE" err="1"/>
              <a:t>dimanches</a:t>
            </a:r>
            <a:r>
              <a:rPr lang="de-DE"/>
              <a:t>, </a:t>
            </a:r>
            <a:r>
              <a:rPr lang="de-DE" err="1"/>
              <a:t>jours</a:t>
            </a:r>
            <a:r>
              <a:rPr lang="de-DE"/>
              <a:t> </a:t>
            </a:r>
            <a:r>
              <a:rPr lang="de-DE" err="1"/>
              <a:t>fériés</a:t>
            </a:r>
            <a:r>
              <a:rPr lang="de-DE"/>
              <a:t> </a:t>
            </a:r>
            <a:r>
              <a:rPr lang="de-DE" err="1"/>
              <a:t>ou</a:t>
            </a:r>
            <a:r>
              <a:rPr lang="de-DE"/>
              <a:t> la </a:t>
            </a:r>
            <a:r>
              <a:rPr lang="de-DE" err="1"/>
              <a:t>nuit</a:t>
            </a:r>
            <a:r>
              <a:rPr lang="de-DE"/>
              <a:t>, </a:t>
            </a:r>
            <a:r>
              <a:rPr lang="de-DE" err="1"/>
              <a:t>organisations</a:t>
            </a:r>
            <a:r>
              <a:rPr lang="de-DE"/>
              <a:t> diverses</a:t>
            </a:r>
          </a:p>
          <a:p>
            <a:pPr>
              <a:lnSpc>
                <a:spcPct val="150000"/>
              </a:lnSpc>
            </a:pPr>
            <a:r>
              <a:rPr lang="de-DE" err="1"/>
              <a:t>contact</a:t>
            </a:r>
            <a:r>
              <a:rPr lang="de-DE"/>
              <a:t>: </a:t>
            </a:r>
            <a:r>
              <a:rPr lang="de-DE" u="sng">
                <a:hlinkClick r:id="rId2"/>
              </a:rPr>
              <a:t>stages@ltpes.lu</a:t>
            </a:r>
            <a:endParaRPr lang="de-DE" u="sng"/>
          </a:p>
          <a:p>
            <a:pPr>
              <a:lnSpc>
                <a:spcPct val="150000"/>
              </a:lnSpc>
            </a:pPr>
            <a:endParaRPr lang="de-DE" u="sng"/>
          </a:p>
          <a:p>
            <a:endParaRPr lang="de-DE" sz="2800" b="0"/>
          </a:p>
          <a:p>
            <a:endParaRPr lang="de-DE" sz="2800" b="0"/>
          </a:p>
          <a:p>
            <a:endParaRPr lang="de-DE" sz="2800" b="0"/>
          </a:p>
          <a:p>
            <a:endParaRPr lang="de-DE" sz="2800" b="0"/>
          </a:p>
          <a:p>
            <a:pPr marL="342900" indent="-342900">
              <a:buFont typeface="Wingdings" pitchFamily="2" charset="2"/>
              <a:buChar char="v"/>
            </a:pPr>
            <a:endParaRPr lang="de-DE" sz="2800" b="0"/>
          </a:p>
        </p:txBody>
      </p:sp>
    </p:spTree>
    <p:extLst>
      <p:ext uri="{BB962C8B-B14F-4D97-AF65-F5344CB8AC3E}">
        <p14:creationId xmlns:p14="http://schemas.microsoft.com/office/powerpoint/2010/main" val="3144961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A1F7C6-8213-284C-B08D-4593180D991B}"/>
              </a:ext>
            </a:extLst>
          </p:cNvPr>
          <p:cNvSpPr>
            <a:spLocks noGrp="1"/>
          </p:cNvSpPr>
          <p:nvPr>
            <p:ph type="title"/>
          </p:nvPr>
        </p:nvSpPr>
        <p:spPr>
          <a:xfrm>
            <a:off x="457200" y="152718"/>
            <a:ext cx="8229600" cy="1371600"/>
          </a:xfrm>
        </p:spPr>
        <p:txBody>
          <a:bodyPr>
            <a:normAutofit/>
          </a:bodyPr>
          <a:lstStyle/>
          <a:p>
            <a:r>
              <a:rPr lang="fr-FR" sz="3200">
                <a:solidFill>
                  <a:schemeClr val="accent2"/>
                </a:solidFill>
              </a:rPr>
              <a:t>Office de la pratique professionnelle</a:t>
            </a:r>
          </a:p>
        </p:txBody>
      </p:sp>
      <p:sp>
        <p:nvSpPr>
          <p:cNvPr id="3" name="Inhaltsplatzhalter 2">
            <a:extLst>
              <a:ext uri="{FF2B5EF4-FFF2-40B4-BE49-F238E27FC236}">
                <a16:creationId xmlns:a16="http://schemas.microsoft.com/office/drawing/2014/main" id="{CE364D90-6CC4-4F47-8D75-BD3249FDDD5B}"/>
              </a:ext>
            </a:extLst>
          </p:cNvPr>
          <p:cNvSpPr>
            <a:spLocks noGrp="1"/>
          </p:cNvSpPr>
          <p:nvPr>
            <p:ph idx="1"/>
          </p:nvPr>
        </p:nvSpPr>
        <p:spPr>
          <a:xfrm>
            <a:off x="457200" y="1524318"/>
            <a:ext cx="7620000" cy="5333682"/>
          </a:xfrm>
        </p:spPr>
        <p:txBody>
          <a:bodyPr>
            <a:noAutofit/>
          </a:bodyPr>
          <a:lstStyle/>
          <a:p>
            <a:pPr marL="342900" indent="-342900">
              <a:lnSpc>
                <a:spcPct val="150000"/>
              </a:lnSpc>
              <a:buFont typeface="Arial" panose="020B0604020202020204" pitchFamily="34" charset="0"/>
              <a:buChar char="•"/>
            </a:pPr>
            <a:r>
              <a:rPr lang="de-DE" dirty="0"/>
              <a:t>Claudia Schroeder (2GED)</a:t>
            </a:r>
          </a:p>
          <a:p>
            <a:pPr marL="342900" indent="-342900">
              <a:lnSpc>
                <a:spcPct val="150000"/>
              </a:lnSpc>
              <a:buFont typeface="Arial" panose="020B0604020202020204" pitchFamily="34" charset="0"/>
              <a:buChar char="•"/>
            </a:pPr>
            <a:r>
              <a:rPr lang="de-DE" dirty="0"/>
              <a:t>Sonja </a:t>
            </a:r>
            <a:r>
              <a:rPr lang="de-DE" dirty="0" err="1"/>
              <a:t>Hewer</a:t>
            </a:r>
            <a:r>
              <a:rPr lang="de-DE" dirty="0"/>
              <a:t> (1GED)</a:t>
            </a:r>
          </a:p>
          <a:p>
            <a:pPr marL="342900" indent="-342900">
              <a:lnSpc>
                <a:spcPct val="150000"/>
              </a:lnSpc>
              <a:buFont typeface="Arial" panose="020B0604020202020204" pitchFamily="34" charset="0"/>
              <a:buChar char="•"/>
            </a:pPr>
            <a:r>
              <a:rPr lang="de-DE" dirty="0"/>
              <a:t>Jérôme Remy (1SGED) </a:t>
            </a:r>
          </a:p>
          <a:p>
            <a:pPr marL="342900" indent="-342900">
              <a:lnSpc>
                <a:spcPct val="150000"/>
              </a:lnSpc>
              <a:buFont typeface="Arial" panose="020B0604020202020204" pitchFamily="34" charset="0"/>
              <a:buChar char="•"/>
            </a:pPr>
            <a:r>
              <a:rPr lang="de-DE" dirty="0"/>
              <a:t>Klaudio Persuric (</a:t>
            </a:r>
            <a:r>
              <a:rPr lang="de-DE" dirty="0" err="1"/>
              <a:t>Coordination</a:t>
            </a:r>
            <a:r>
              <a:rPr lang="de-DE" dirty="0"/>
              <a:t>)</a:t>
            </a:r>
          </a:p>
          <a:p>
            <a:pPr marL="342900" indent="-342900">
              <a:lnSpc>
                <a:spcPct val="150000"/>
              </a:lnSpc>
              <a:buFont typeface="Arial" panose="020B0604020202020204" pitchFamily="34" charset="0"/>
              <a:buChar char="•"/>
            </a:pPr>
            <a:r>
              <a:rPr lang="de-DE" dirty="0"/>
              <a:t>Vanessa </a:t>
            </a:r>
            <a:r>
              <a:rPr lang="de-DE" dirty="0" err="1"/>
              <a:t>Hanck</a:t>
            </a:r>
            <a:r>
              <a:rPr lang="de-DE" dirty="0"/>
              <a:t> (divers)</a:t>
            </a:r>
          </a:p>
          <a:p>
            <a:pPr marL="342900" indent="-342900">
              <a:lnSpc>
                <a:spcPct val="150000"/>
              </a:lnSpc>
              <a:buFont typeface="Arial" panose="020B0604020202020204" pitchFamily="34" charset="0"/>
              <a:buChar char="•"/>
            </a:pPr>
            <a:r>
              <a:rPr lang="de-DE" dirty="0"/>
              <a:t>Sandra Alves (divers)</a:t>
            </a:r>
          </a:p>
          <a:p>
            <a:pPr>
              <a:lnSpc>
                <a:spcPct val="150000"/>
              </a:lnSpc>
            </a:pPr>
            <a:r>
              <a:rPr lang="de-DE" dirty="0"/>
              <a:t>-&gt; </a:t>
            </a:r>
            <a:r>
              <a:rPr lang="de-DE" dirty="0" err="1"/>
              <a:t>pour</a:t>
            </a:r>
            <a:r>
              <a:rPr lang="de-DE" dirty="0"/>
              <a:t> </a:t>
            </a:r>
            <a:r>
              <a:rPr lang="de-DE" dirty="0" err="1"/>
              <a:t>toutes</a:t>
            </a:r>
            <a:r>
              <a:rPr lang="de-DE" dirty="0"/>
              <a:t> </a:t>
            </a:r>
            <a:r>
              <a:rPr lang="de-DE" dirty="0" err="1"/>
              <a:t>les</a:t>
            </a:r>
            <a:r>
              <a:rPr lang="de-DE" dirty="0"/>
              <a:t> </a:t>
            </a:r>
            <a:r>
              <a:rPr lang="de-DE" dirty="0" err="1"/>
              <a:t>questions</a:t>
            </a:r>
            <a:r>
              <a:rPr lang="de-DE" dirty="0"/>
              <a:t> plus </a:t>
            </a:r>
            <a:r>
              <a:rPr lang="de-DE" dirty="0" err="1"/>
              <a:t>spécifiques</a:t>
            </a:r>
            <a:r>
              <a:rPr lang="de-DE" dirty="0"/>
              <a:t> et </a:t>
            </a:r>
            <a:r>
              <a:rPr lang="de-DE" dirty="0" err="1"/>
              <a:t>pour</a:t>
            </a:r>
            <a:r>
              <a:rPr lang="de-DE" dirty="0"/>
              <a:t> </a:t>
            </a:r>
            <a:r>
              <a:rPr lang="de-DE" dirty="0" err="1"/>
              <a:t>les</a:t>
            </a:r>
            <a:r>
              <a:rPr lang="de-DE" dirty="0"/>
              <a:t> </a:t>
            </a:r>
            <a:r>
              <a:rPr lang="de-DE" dirty="0" err="1"/>
              <a:t>problématiques</a:t>
            </a:r>
            <a:r>
              <a:rPr lang="de-DE" dirty="0"/>
              <a:t> </a:t>
            </a:r>
            <a:r>
              <a:rPr lang="de-DE" dirty="0" err="1"/>
              <a:t>liées</a:t>
            </a:r>
            <a:r>
              <a:rPr lang="de-DE" dirty="0"/>
              <a:t> au </a:t>
            </a:r>
            <a:r>
              <a:rPr lang="de-DE" dirty="0" err="1"/>
              <a:t>stage</a:t>
            </a:r>
            <a:r>
              <a:rPr lang="de-DE" dirty="0"/>
              <a:t>.</a:t>
            </a:r>
          </a:p>
          <a:p>
            <a:pPr>
              <a:lnSpc>
                <a:spcPct val="150000"/>
              </a:lnSpc>
            </a:pPr>
            <a:r>
              <a:rPr lang="de-DE" dirty="0"/>
              <a:t>-&gt; </a:t>
            </a:r>
            <a:r>
              <a:rPr lang="de-DE" dirty="0" err="1"/>
              <a:t>contact</a:t>
            </a:r>
            <a:r>
              <a:rPr lang="de-DE" dirty="0"/>
              <a:t>: </a:t>
            </a:r>
            <a:r>
              <a:rPr lang="de-DE" u="sng" dirty="0">
                <a:solidFill>
                  <a:schemeClr val="accent2"/>
                </a:solidFill>
                <a:hlinkClick r:id="rId2">
                  <a:extLst>
                    <a:ext uri="{A12FA001-AC4F-418D-AE19-62706E023703}">
                      <ahyp:hlinkClr xmlns:ahyp="http://schemas.microsoft.com/office/drawing/2018/hyperlinkcolor" val="tx"/>
                    </a:ext>
                  </a:extLst>
                </a:hlinkClick>
              </a:rPr>
              <a:t>prapr@ltpes.lu</a:t>
            </a:r>
            <a:endParaRPr lang="de-DE" u="sng" dirty="0">
              <a:solidFill>
                <a:schemeClr val="accent2"/>
              </a:solidFill>
            </a:endParaRPr>
          </a:p>
          <a:p>
            <a:pPr>
              <a:lnSpc>
                <a:spcPct val="150000"/>
              </a:lnSpc>
            </a:pPr>
            <a:endParaRPr lang="de-DE" dirty="0"/>
          </a:p>
          <a:p>
            <a:pPr>
              <a:lnSpc>
                <a:spcPct val="150000"/>
              </a:lnSpc>
            </a:pPr>
            <a:endParaRPr lang="de-DE" dirty="0"/>
          </a:p>
          <a:p>
            <a:pPr>
              <a:lnSpc>
                <a:spcPct val="150000"/>
              </a:lnSpc>
            </a:pPr>
            <a:endParaRPr lang="de-DE" dirty="0"/>
          </a:p>
          <a:p>
            <a:pPr marL="342900" indent="-342900">
              <a:buFont typeface="Wingdings" pitchFamily="2" charset="2"/>
              <a:buChar char="v"/>
            </a:pPr>
            <a:endParaRPr lang="de-DE" sz="2800" b="0" dirty="0"/>
          </a:p>
        </p:txBody>
      </p:sp>
    </p:spTree>
    <p:extLst>
      <p:ext uri="{BB962C8B-B14F-4D97-AF65-F5344CB8AC3E}">
        <p14:creationId xmlns:p14="http://schemas.microsoft.com/office/powerpoint/2010/main" val="3973706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96752"/>
            <a:ext cx="8208912" cy="3243808"/>
          </a:xfrm>
        </p:spPr>
        <p:txBody>
          <a:bodyPr>
            <a:noAutofit/>
          </a:bodyPr>
          <a:lstStyle/>
          <a:p>
            <a:pPr>
              <a:lnSpc>
                <a:spcPct val="107000"/>
              </a:lnSpc>
              <a:spcAft>
                <a:spcPts val="800"/>
              </a:spcAft>
            </a:pPr>
            <a:r>
              <a:rPr lang="lb-LU" sz="2800" dirty="0">
                <a:solidFill>
                  <a:schemeClr val="accent2"/>
                </a:solidFill>
              </a:rPr>
              <a:t>Informations generales sur le stage </a:t>
            </a:r>
            <a:r>
              <a:rPr lang="fr-FR" sz="2800" dirty="0">
                <a:solidFill>
                  <a:schemeClr val="accent2"/>
                </a:solidFill>
              </a:rPr>
              <a:t>de perfectionnement et d’ouverture à la vie professionnelle</a:t>
            </a:r>
            <a:br>
              <a:rPr lang="de-LU" sz="2800" dirty="0">
                <a:solidFill>
                  <a:schemeClr val="accent2"/>
                </a:solidFill>
              </a:rPr>
            </a:br>
            <a:br>
              <a:rPr lang="de-LU" sz="2800" dirty="0">
                <a:solidFill>
                  <a:schemeClr val="accent2"/>
                </a:solidFill>
              </a:rPr>
            </a:br>
            <a:endParaRPr lang="lb-LU" sz="2800" dirty="0">
              <a:solidFill>
                <a:schemeClr val="accent2"/>
              </a:solidFill>
            </a:endParaRPr>
          </a:p>
        </p:txBody>
      </p:sp>
    </p:spTree>
    <p:extLst>
      <p:ext uri="{BB962C8B-B14F-4D97-AF65-F5344CB8AC3E}">
        <p14:creationId xmlns:p14="http://schemas.microsoft.com/office/powerpoint/2010/main" val="3696520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208912" cy="1371600"/>
          </a:xfrm>
        </p:spPr>
        <p:txBody>
          <a:bodyPr>
            <a:normAutofit fontScale="90000"/>
          </a:bodyPr>
          <a:lstStyle/>
          <a:p>
            <a:pPr algn="ctr"/>
            <a:r>
              <a:rPr lang="fr-FR" dirty="0">
                <a:solidFill>
                  <a:srgbClr val="0070C0"/>
                </a:solidFill>
              </a:rPr>
              <a:t>Stage de perfectionnement et d’ouverture à la Profession</a:t>
            </a:r>
            <a:endParaRPr lang="lb-LU">
              <a:solidFill>
                <a:srgbClr val="0070C0"/>
              </a:solidFill>
            </a:endParaRPr>
          </a:p>
        </p:txBody>
      </p:sp>
      <p:sp>
        <p:nvSpPr>
          <p:cNvPr id="3" name="Content Placeholder 2"/>
          <p:cNvSpPr>
            <a:spLocks noGrp="1"/>
          </p:cNvSpPr>
          <p:nvPr>
            <p:ph idx="1"/>
          </p:nvPr>
        </p:nvSpPr>
        <p:spPr>
          <a:xfrm>
            <a:off x="323528" y="1776264"/>
            <a:ext cx="8424936" cy="4373563"/>
          </a:xfrm>
        </p:spPr>
        <p:txBody>
          <a:bodyPr>
            <a:normAutofit/>
          </a:bodyPr>
          <a:lstStyle/>
          <a:p>
            <a:pPr marL="457200" indent="-457200">
              <a:buFont typeface="Wingdings" panose="05000000000000000000" pitchFamily="2" charset="2"/>
              <a:buChar char="Ø"/>
            </a:pPr>
            <a:r>
              <a:rPr lang="de-LU" sz="2800" dirty="0"/>
              <a:t>Stage de </a:t>
            </a:r>
            <a:r>
              <a:rPr lang="de-LU" sz="2800" dirty="0" err="1"/>
              <a:t>familiarisation</a:t>
            </a:r>
            <a:r>
              <a:rPr lang="de-LU" sz="2800" dirty="0"/>
              <a:t>: </a:t>
            </a:r>
          </a:p>
          <a:p>
            <a:r>
              <a:rPr lang="de-LU" sz="2800" dirty="0"/>
              <a:t>			1 </a:t>
            </a:r>
            <a:r>
              <a:rPr lang="de-LU" sz="2800" dirty="0" err="1"/>
              <a:t>semaine</a:t>
            </a:r>
            <a:r>
              <a:rPr lang="de-LU" sz="2800" dirty="0"/>
              <a:t>: du 18.12 au 22.12</a:t>
            </a:r>
          </a:p>
          <a:p>
            <a:pPr marL="457200" indent="-457200">
              <a:buFont typeface="Wingdings" panose="05000000000000000000" pitchFamily="2" charset="2"/>
              <a:buChar char="Ø"/>
            </a:pPr>
            <a:r>
              <a:rPr lang="de-LU" sz="2800" dirty="0"/>
              <a:t>Stage </a:t>
            </a:r>
            <a:r>
              <a:rPr lang="de-LU" sz="2800" dirty="0" err="1"/>
              <a:t>d‘application</a:t>
            </a:r>
            <a:r>
              <a:rPr lang="de-LU" sz="2800" dirty="0"/>
              <a:t> et </a:t>
            </a:r>
            <a:r>
              <a:rPr lang="fr-FR" sz="2800" dirty="0"/>
              <a:t>Stage de mise en œuvre:</a:t>
            </a:r>
          </a:p>
          <a:p>
            <a:r>
              <a:rPr lang="fr-FR" sz="2800" dirty="0"/>
              <a:t> 			10 semaines: du 08.01 au  30.03</a:t>
            </a:r>
          </a:p>
          <a:p>
            <a:endParaRPr lang="fr-FR" sz="2800" dirty="0"/>
          </a:p>
          <a:p>
            <a:pPr marL="457200" indent="-457200">
              <a:buFont typeface="Wingdings" panose="05000000000000000000" pitchFamily="2" charset="2"/>
              <a:buChar char="Ø"/>
            </a:pPr>
            <a:r>
              <a:rPr lang="fr-FR" sz="2800" dirty="0"/>
              <a:t>Total de 352 heures (32 heures par semaine)</a:t>
            </a:r>
            <a:endParaRPr lang="lb-LU" sz="2800" dirty="0"/>
          </a:p>
          <a:p>
            <a:endParaRPr lang="de-LU" sz="3200" dirty="0"/>
          </a:p>
          <a:p>
            <a:endParaRPr lang="lb-LU" sz="3200" dirty="0"/>
          </a:p>
          <a:p>
            <a:endParaRPr lang="de-LU" sz="3200" dirty="0"/>
          </a:p>
          <a:p>
            <a:endParaRPr lang="fr-FR" sz="3200" b="0" dirty="0"/>
          </a:p>
          <a:p>
            <a:pPr algn="just"/>
            <a:endParaRPr lang="lb-LU" sz="3200" dirty="0"/>
          </a:p>
          <a:p>
            <a:pPr algn="just"/>
            <a:endParaRPr lang="lb-LU" dirty="0"/>
          </a:p>
        </p:txBody>
      </p:sp>
    </p:spTree>
    <p:extLst>
      <p:ext uri="{BB962C8B-B14F-4D97-AF65-F5344CB8AC3E}">
        <p14:creationId xmlns:p14="http://schemas.microsoft.com/office/powerpoint/2010/main" val="4112504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571184" cy="1371600"/>
          </a:xfrm>
        </p:spPr>
        <p:txBody>
          <a:bodyPr>
            <a:normAutofit/>
          </a:bodyPr>
          <a:lstStyle/>
          <a:p>
            <a:pPr algn="ctr"/>
            <a:r>
              <a:rPr lang="lb-LU" sz="3200">
                <a:solidFill>
                  <a:srgbClr val="0070C0"/>
                </a:solidFill>
              </a:rPr>
              <a:t>Formation différenciée</a:t>
            </a:r>
          </a:p>
        </p:txBody>
      </p:sp>
      <p:sp>
        <p:nvSpPr>
          <p:cNvPr id="3" name="Content Placeholder 2"/>
          <p:cNvSpPr>
            <a:spLocks noGrp="1"/>
          </p:cNvSpPr>
          <p:nvPr>
            <p:ph idx="1"/>
          </p:nvPr>
        </p:nvSpPr>
        <p:spPr>
          <a:xfrm>
            <a:off x="179512" y="1752600"/>
            <a:ext cx="8712968" cy="4373563"/>
          </a:xfrm>
        </p:spPr>
        <p:txBody>
          <a:bodyPr>
            <a:normAutofit fontScale="70000" lnSpcReduction="20000"/>
          </a:bodyPr>
          <a:lstStyle/>
          <a:p>
            <a:endParaRPr lang="fr-FR" i="1" dirty="0"/>
          </a:p>
          <a:p>
            <a:pPr algn="just"/>
            <a:r>
              <a:rPr lang="lb-LU" sz="3000" dirty="0"/>
              <a:t>D1: Pédagogie de l’animation sociale,    	éducative, sportive et culturelle</a:t>
            </a:r>
          </a:p>
          <a:p>
            <a:pPr algn="just"/>
            <a:r>
              <a:rPr lang="lb-LU" sz="3000" dirty="0"/>
              <a:t>D2: 	Approches éducatives des processus 	de développement</a:t>
            </a:r>
          </a:p>
          <a:p>
            <a:pPr algn="just"/>
            <a:r>
              <a:rPr lang="lb-LU" sz="3000" dirty="0"/>
              <a:t>D3:	Planification, organisation et 	coordination au sein des équipes 	éducatives et </a:t>
            </a:r>
            <a:r>
              <a:rPr lang="lb-LU" sz="3000" dirty="0" err="1"/>
              <a:t>sociales</a:t>
            </a:r>
            <a:endParaRPr lang="lb-LU" sz="3000" dirty="0"/>
          </a:p>
          <a:p>
            <a:pPr algn="l" rtl="0" fontAlgn="base">
              <a:buFont typeface="Arial" panose="020B0604020202020204" pitchFamily="34" charset="0"/>
              <a:buChar char="•"/>
            </a:pPr>
            <a:r>
              <a:rPr lang="lb-LU" sz="2700" i="0" u="none" strike="noStrike" dirty="0">
                <a:solidFill>
                  <a:srgbClr val="404040"/>
                </a:solidFill>
                <a:effectLst/>
                <a:highlight>
                  <a:srgbClr val="FFFF00"/>
                </a:highlight>
              </a:rPr>
              <a:t>D4: </a:t>
            </a:r>
            <a:r>
              <a:rPr lang="lb-LU" sz="2700" i="0" u="none" strike="noStrike" dirty="0" err="1">
                <a:solidFill>
                  <a:srgbClr val="404040"/>
                </a:solidFill>
                <a:effectLst/>
                <a:highlight>
                  <a:srgbClr val="FFFF00"/>
                </a:highlight>
              </a:rPr>
              <a:t>Pédagogie</a:t>
            </a:r>
            <a:r>
              <a:rPr lang="lb-LU" sz="2700" i="0" u="none" strike="noStrike" dirty="0">
                <a:solidFill>
                  <a:srgbClr val="404040"/>
                </a:solidFill>
                <a:effectLst/>
                <a:highlight>
                  <a:srgbClr val="FFFF00"/>
                </a:highlight>
              </a:rPr>
              <a:t> des </a:t>
            </a:r>
            <a:r>
              <a:rPr lang="lb-LU" sz="2700" i="0" u="none" strike="noStrike" dirty="0" err="1">
                <a:solidFill>
                  <a:srgbClr val="404040"/>
                </a:solidFill>
                <a:effectLst/>
                <a:highlight>
                  <a:srgbClr val="FFFF00"/>
                </a:highlight>
              </a:rPr>
              <a:t>activités</a:t>
            </a:r>
            <a:r>
              <a:rPr lang="lb-LU" sz="2700" i="0" u="none" strike="noStrike" dirty="0">
                <a:solidFill>
                  <a:srgbClr val="404040"/>
                </a:solidFill>
                <a:effectLst/>
                <a:highlight>
                  <a:srgbClr val="FFFF00"/>
                </a:highlight>
              </a:rPr>
              <a:t> </a:t>
            </a:r>
            <a:r>
              <a:rPr lang="lb-LU" sz="2700" i="0" u="none" strike="noStrike" dirty="0" err="1">
                <a:solidFill>
                  <a:srgbClr val="404040"/>
                </a:solidFill>
                <a:effectLst/>
                <a:highlight>
                  <a:srgbClr val="FFFF00"/>
                </a:highlight>
              </a:rPr>
              <a:t>socio-sportives</a:t>
            </a:r>
            <a:r>
              <a:rPr lang="en-US" sz="2700" i="0" dirty="0">
                <a:solidFill>
                  <a:srgbClr val="404040"/>
                </a:solidFill>
                <a:effectLst/>
                <a:highlight>
                  <a:srgbClr val="FFFF00"/>
                </a:highlight>
              </a:rPr>
              <a:t>​</a:t>
            </a:r>
            <a:endParaRPr lang="en-US" sz="2700" i="0" dirty="0">
              <a:solidFill>
                <a:srgbClr val="000000"/>
              </a:solidFill>
              <a:effectLst/>
              <a:highlight>
                <a:srgbClr val="FFFF00"/>
              </a:highlight>
            </a:endParaRPr>
          </a:p>
          <a:p>
            <a:pPr algn="l" rtl="0" fontAlgn="base">
              <a:buFont typeface="Arial" panose="020B0604020202020204" pitchFamily="34" charset="0"/>
              <a:buChar char="•"/>
            </a:pPr>
            <a:r>
              <a:rPr lang="lb-LU" sz="2700" i="0" u="none" strike="noStrike" dirty="0">
                <a:solidFill>
                  <a:srgbClr val="404040"/>
                </a:solidFill>
                <a:effectLst/>
                <a:highlight>
                  <a:srgbClr val="FFFF00"/>
                </a:highlight>
              </a:rPr>
              <a:t>D5: </a:t>
            </a:r>
            <a:r>
              <a:rPr lang="lb-LU" sz="2700" i="0" u="none" strike="noStrike" dirty="0" err="1">
                <a:solidFill>
                  <a:srgbClr val="404040"/>
                </a:solidFill>
                <a:effectLst/>
                <a:highlight>
                  <a:srgbClr val="FFFF00"/>
                </a:highlight>
              </a:rPr>
              <a:t>Approches</a:t>
            </a:r>
            <a:r>
              <a:rPr lang="lb-LU" sz="2700" i="0" u="none" strike="noStrike" dirty="0">
                <a:solidFill>
                  <a:srgbClr val="404040"/>
                </a:solidFill>
                <a:effectLst/>
                <a:highlight>
                  <a:srgbClr val="FFFF00"/>
                </a:highlight>
              </a:rPr>
              <a:t> </a:t>
            </a:r>
            <a:r>
              <a:rPr lang="lb-LU" sz="2700" i="0" u="none" strike="noStrike" dirty="0" err="1">
                <a:solidFill>
                  <a:srgbClr val="404040"/>
                </a:solidFill>
                <a:effectLst/>
                <a:highlight>
                  <a:srgbClr val="FFFF00"/>
                </a:highlight>
              </a:rPr>
              <a:t>éducatives</a:t>
            </a:r>
            <a:r>
              <a:rPr lang="lb-LU" sz="2700" i="0" u="none" strike="noStrike" dirty="0">
                <a:solidFill>
                  <a:srgbClr val="404040"/>
                </a:solidFill>
                <a:effectLst/>
                <a:highlight>
                  <a:srgbClr val="FFFF00"/>
                </a:highlight>
              </a:rPr>
              <a:t> en </a:t>
            </a:r>
            <a:r>
              <a:rPr lang="lb-LU" sz="2700" i="0" u="none" strike="noStrike" dirty="0" err="1">
                <a:solidFill>
                  <a:srgbClr val="404040"/>
                </a:solidFill>
                <a:effectLst/>
                <a:highlight>
                  <a:srgbClr val="FFFF00"/>
                </a:highlight>
              </a:rPr>
              <a:t>faveur</a:t>
            </a:r>
            <a:r>
              <a:rPr lang="lb-LU" sz="2700" i="0" u="none" strike="noStrike" dirty="0">
                <a:solidFill>
                  <a:srgbClr val="404040"/>
                </a:solidFill>
                <a:effectLst/>
                <a:highlight>
                  <a:srgbClr val="FFFF00"/>
                </a:highlight>
              </a:rPr>
              <a:t> du </a:t>
            </a:r>
            <a:r>
              <a:rPr lang="lb-LU" sz="2700" i="0" u="none" strike="noStrike" dirty="0" err="1">
                <a:solidFill>
                  <a:srgbClr val="404040"/>
                </a:solidFill>
                <a:effectLst/>
                <a:highlight>
                  <a:srgbClr val="FFFF00"/>
                </a:highlight>
              </a:rPr>
              <a:t>développement</a:t>
            </a:r>
            <a:r>
              <a:rPr lang="lb-LU" sz="2700" i="0" u="none" strike="noStrike" dirty="0">
                <a:solidFill>
                  <a:srgbClr val="404040"/>
                </a:solidFill>
                <a:effectLst/>
                <a:highlight>
                  <a:srgbClr val="FFFF00"/>
                </a:highlight>
              </a:rPr>
              <a:t> </a:t>
            </a:r>
            <a:r>
              <a:rPr lang="lb-LU" sz="2700" i="0" u="none" strike="noStrike" dirty="0" err="1">
                <a:solidFill>
                  <a:srgbClr val="404040"/>
                </a:solidFill>
                <a:effectLst/>
                <a:highlight>
                  <a:srgbClr val="FFFF00"/>
                </a:highlight>
              </a:rPr>
              <a:t>linguistique</a:t>
            </a:r>
            <a:r>
              <a:rPr lang="lb-LU" sz="2700" i="0" u="none" strike="noStrike" dirty="0">
                <a:solidFill>
                  <a:srgbClr val="404040"/>
                </a:solidFill>
                <a:effectLst/>
                <a:highlight>
                  <a:srgbClr val="FFFF00"/>
                </a:highlight>
              </a:rPr>
              <a:t> de </a:t>
            </a:r>
            <a:r>
              <a:rPr lang="lb-LU" sz="2700" i="0" u="none" strike="noStrike" dirty="0" err="1">
                <a:solidFill>
                  <a:srgbClr val="404040"/>
                </a:solidFill>
                <a:effectLst/>
                <a:highlight>
                  <a:srgbClr val="FFFF00"/>
                </a:highlight>
              </a:rPr>
              <a:t>l’enfant</a:t>
            </a:r>
            <a:r>
              <a:rPr lang="lb-LU" sz="2700" i="0" u="none" strike="noStrike" dirty="0">
                <a:solidFill>
                  <a:srgbClr val="404040"/>
                </a:solidFill>
                <a:effectLst/>
                <a:highlight>
                  <a:srgbClr val="FFFF00"/>
                </a:highlight>
              </a:rPr>
              <a:t> </a:t>
            </a:r>
            <a:r>
              <a:rPr lang="lb-LU" sz="2700" i="0" dirty="0">
                <a:solidFill>
                  <a:srgbClr val="404040"/>
                </a:solidFill>
                <a:effectLst/>
                <a:highlight>
                  <a:srgbClr val="FFFF00"/>
                </a:highlight>
              </a:rPr>
              <a:t>​</a:t>
            </a:r>
            <a:endParaRPr lang="lb-LU" sz="2700" i="0" dirty="0">
              <a:solidFill>
                <a:srgbClr val="000000"/>
              </a:solidFill>
              <a:effectLst/>
              <a:highlight>
                <a:srgbClr val="FFFF00"/>
              </a:highlight>
            </a:endParaRPr>
          </a:p>
          <a:p>
            <a:pPr algn="just"/>
            <a:endParaRPr lang="lb-LU" sz="3000" dirty="0"/>
          </a:p>
          <a:p>
            <a:pPr algn="just"/>
            <a:r>
              <a:rPr lang="lb-LU" sz="3000" dirty="0">
                <a:sym typeface="Wingdings" panose="05000000000000000000" pitchFamily="2" charset="2"/>
              </a:rPr>
              <a:t> </a:t>
            </a:r>
            <a:r>
              <a:rPr lang="lb-LU" sz="3000" u="sng" dirty="0">
                <a:sym typeface="Wingdings" panose="05000000000000000000" pitchFamily="2" charset="2"/>
              </a:rPr>
              <a:t>Domaine de différenciation doit apparaître dans le projet / mémoire</a:t>
            </a:r>
            <a:endParaRPr lang="lb-LU" sz="3000" u="sng" dirty="0"/>
          </a:p>
          <a:p>
            <a:endParaRPr lang="lb-LU" sz="2800" i="1" dirty="0"/>
          </a:p>
          <a:p>
            <a:endParaRPr lang="lb-LU" sz="2800" i="1" dirty="0"/>
          </a:p>
          <a:p>
            <a:endParaRPr lang="fr-FR" b="0" dirty="0"/>
          </a:p>
          <a:p>
            <a:endParaRPr lang="lb-LU" b="0" dirty="0"/>
          </a:p>
          <a:p>
            <a:endParaRPr lang="lb-LU" b="0" dirty="0"/>
          </a:p>
          <a:p>
            <a:endParaRPr lang="lb-LU" dirty="0"/>
          </a:p>
        </p:txBody>
      </p:sp>
    </p:spTree>
    <p:extLst>
      <p:ext uri="{BB962C8B-B14F-4D97-AF65-F5344CB8AC3E}">
        <p14:creationId xmlns:p14="http://schemas.microsoft.com/office/powerpoint/2010/main" val="8391494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cfd7779-92d1-434a-9500-767374af6663">
      <Terms xmlns="http://schemas.microsoft.com/office/infopath/2007/PartnerControls"/>
    </lcf76f155ced4ddcb4097134ff3c332f>
    <TaxCatchAll xmlns="ac1dc68c-2350-4c19-a419-45acbbee1c4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06BA340E595C64589AEB00EC5EC0760" ma:contentTypeVersion="12" ma:contentTypeDescription="Create a new document." ma:contentTypeScope="" ma:versionID="9d37e818fc6c2b122c146f231df93c4e">
  <xsd:schema xmlns:xsd="http://www.w3.org/2001/XMLSchema" xmlns:xs="http://www.w3.org/2001/XMLSchema" xmlns:p="http://schemas.microsoft.com/office/2006/metadata/properties" xmlns:ns2="1cfd7779-92d1-434a-9500-767374af6663" xmlns:ns3="ac1dc68c-2350-4c19-a419-45acbbee1c48" targetNamespace="http://schemas.microsoft.com/office/2006/metadata/properties" ma:root="true" ma:fieldsID="0d68859886acea74413846f2ecc35ff4" ns2:_="" ns3:_="">
    <xsd:import namespace="1cfd7779-92d1-434a-9500-767374af6663"/>
    <xsd:import namespace="ac1dc68c-2350-4c19-a419-45acbbee1c4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fd7779-92d1-434a-9500-767374af66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8d115f5b-ef2c-4f65-81f7-79a93f3b9fe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c1dc68c-2350-4c19-a419-45acbbee1c48"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6e1f5de-5f4a-4037-93c9-7647b260d467}" ma:internalName="TaxCatchAll" ma:showField="CatchAllData" ma:web="ac1dc68c-2350-4c19-a419-45acbbee1c4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C065B1-4684-446D-8B64-11FD9CC53158}">
  <ds:schemaRefs>
    <ds:schemaRef ds:uri="http://schemas.microsoft.com/office/2006/metadata/properties"/>
    <ds:schemaRef ds:uri="http://www.w3.org/2000/xmlns/"/>
    <ds:schemaRef ds:uri="http://schemas.microsoft.com/office/infopath/2007/PartnerControls"/>
  </ds:schemaRefs>
</ds:datastoreItem>
</file>

<file path=customXml/itemProps2.xml><?xml version="1.0" encoding="utf-8"?>
<ds:datastoreItem xmlns:ds="http://schemas.openxmlformats.org/officeDocument/2006/customXml" ds:itemID="{88EBD329-F4CF-4235-846C-CFC79DFD3E0A}">
  <ds:schemaRefs>
    <ds:schemaRef ds:uri="http://schemas.microsoft.com/sharepoint/v3/contenttype/forms"/>
  </ds:schemaRefs>
</ds:datastoreItem>
</file>

<file path=customXml/itemProps3.xml><?xml version="1.0" encoding="utf-8"?>
<ds:datastoreItem xmlns:ds="http://schemas.openxmlformats.org/officeDocument/2006/customXml" ds:itemID="{35B31519-1A87-4297-B81D-117F7E51D645}"/>
</file>

<file path=docProps/app.xml><?xml version="1.0" encoding="utf-8"?>
<Properties xmlns="http://schemas.openxmlformats.org/officeDocument/2006/extended-properties" xmlns:vt="http://schemas.openxmlformats.org/officeDocument/2006/docPropsVTypes">
  <Template>{D6CEF55F-E9BA-AD47-B245-FC2541092B7A}tf10001119</Template>
  <TotalTime>0</TotalTime>
  <Words>2166</Words>
  <Application>Microsoft Office PowerPoint</Application>
  <PresentationFormat>Bildschirmpräsentation (4:3)</PresentationFormat>
  <Paragraphs>224</Paragraphs>
  <Slides>37</Slides>
  <Notes>0</Notes>
  <HiddenSlides>10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37</vt:i4>
      </vt:variant>
    </vt:vector>
  </HeadingPairs>
  <TitlesOfParts>
    <vt:vector size="42" baseType="lpstr">
      <vt:lpstr>Arial</vt:lpstr>
      <vt:lpstr>Arial Black</vt:lpstr>
      <vt:lpstr>Calibri</vt:lpstr>
      <vt:lpstr>Wingdings</vt:lpstr>
      <vt:lpstr>Essential</vt:lpstr>
      <vt:lpstr>1SGED reunioN   POUR LES Tuteurs et tutrices 07.12.2023</vt:lpstr>
      <vt:lpstr>ORDrE Du JOUR du 07.12.23 </vt:lpstr>
      <vt:lpstr>Changements  en vigueur depuis l‘ânnée scolaire 2022-23</vt:lpstr>
      <vt:lpstr>Documents</vt:lpstr>
      <vt:lpstr>Office de la pratique professionnelle</vt:lpstr>
      <vt:lpstr>Office de la pratique professionnelle</vt:lpstr>
      <vt:lpstr>Informations generales sur le stage de perfectionnement et d’ouverture à la vie professionnelle  </vt:lpstr>
      <vt:lpstr>Stage de perfectionnement et d’ouverture à la Profession</vt:lpstr>
      <vt:lpstr>Formation différenciée</vt:lpstr>
      <vt:lpstr>Heures a prester</vt:lpstr>
      <vt:lpstr> Vacances scolaires, Dimanche, jours feriées et nuits</vt:lpstr>
      <vt:lpstr>Comment regler les absences</vt:lpstr>
      <vt:lpstr>Comment regler les absences</vt:lpstr>
      <vt:lpstr>Comment regler les absences</vt:lpstr>
      <vt:lpstr>Remise des attestations d’heures dans le LTPEs-manager</vt:lpstr>
      <vt:lpstr>Règles de déontologie</vt:lpstr>
      <vt:lpstr>Les eleves n‘ont pas le droit de prendre seuls la responsabilité d‘un ou de plusieurs usagers  </vt:lpstr>
      <vt:lpstr>Encadrement pratique professionnelle</vt:lpstr>
      <vt:lpstr>Enseignant*E de la „pratique professionnelle „ (PRAPR) Rôles et missions</vt:lpstr>
      <vt:lpstr>PowerPoint-Präsentation</vt:lpstr>
      <vt:lpstr>évaluation Pratique Professionnelle</vt:lpstr>
      <vt:lpstr>Visites dans l‘institution</vt:lpstr>
      <vt:lpstr>PowerPoint-Präsentation</vt:lpstr>
      <vt:lpstr>Formalités</vt:lpstr>
      <vt:lpstr>Les rôles</vt:lpstr>
      <vt:lpstr>Rôle des élèves</vt:lpstr>
      <vt:lpstr>Rôle des Tuteurs*trices</vt:lpstr>
      <vt:lpstr>Rôle des Tuteurs*trices</vt:lpstr>
      <vt:lpstr>Profil du*de la Tuteur*trice</vt:lpstr>
      <vt:lpstr>Rôle des enseignant*es Prapr</vt:lpstr>
      <vt:lpstr>Les etappes pour les tuteurs*trices</vt:lpstr>
      <vt:lpstr>Mettre a disposition et expliquer le concept de l‘institution</vt:lpstr>
      <vt:lpstr>Assister a toutes les activités pédagogiqueS et mener des entretiens de reflexion y relatifs</vt:lpstr>
      <vt:lpstr>Nouveau 2 Entretiens sur les attitudes de bases à adopter tout au long des 3 annees d‘etudes</vt:lpstr>
      <vt:lpstr>En cas de problemes…</vt:lpstr>
      <vt:lpstr>En cas de problemes…</vt:lpstr>
      <vt:lpstr>Vos questions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Terminale 2017/18</dc:title>
  <dc:creator>Luc Schwartz</dc:creator>
  <cp:lastModifiedBy>Jerome Remy</cp:lastModifiedBy>
  <cp:revision>129</cp:revision>
  <dcterms:created xsi:type="dcterms:W3CDTF">2017-07-05T09:39:33Z</dcterms:created>
  <dcterms:modified xsi:type="dcterms:W3CDTF">2023-12-07T09:43:39Z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0x010100606BA340E595C64589AEB00EC5EC0760</vt:lpwstr>
  </property>
</Properties>
</file>